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85" r:id="rId17"/>
    <p:sldId id="286" r:id="rId18"/>
    <p:sldId id="273" r:id="rId19"/>
    <p:sldId id="277" r:id="rId20"/>
    <p:sldId id="276" r:id="rId21"/>
    <p:sldId id="275" r:id="rId22"/>
    <p:sldId id="279" r:id="rId23"/>
    <p:sldId id="281" r:id="rId24"/>
    <p:sldId id="284" r:id="rId25"/>
    <p:sldId id="280" r:id="rId26"/>
    <p:sldId id="266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E4EB-5CD2-4A5A-8A9B-3C094D0408B7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2F69-0B3D-45C8-9CC3-0D50B0F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3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5C51-3B28-E4FD-FAB2-98C144D5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EBABC-797F-BF9B-B924-6EBD2E73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0B2B-801C-F836-D8FD-BC419A8F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453-FFE1-41CF-8F6F-4A7607EFFBFF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7CB5-0919-CBC1-72ED-7FE202D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5C1B-A4C2-95B4-7ECE-95244CED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7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A612-4082-0E6C-5600-AAAAEFA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C1E2F-35A1-5EF4-00ED-C1723B6B3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E881-9CB9-193E-2FC9-6CBDA512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2FB6-7008-4353-99D3-D9532A228FB8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D347-4D1D-C1B5-FBE2-86C83B99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5298-8CE7-CCA4-F3E9-40303DB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FB7CA-9317-1E69-45C2-AEA3BD51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8FC64-E4EA-96F8-41EB-68CD19D7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B920-D32A-0E63-0DB6-7583D2E8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AAE-26F9-4D8D-8E20-959B3CC2D7F3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7288-7D56-D7A9-A333-7E0580B0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F0CC-E81A-0DB7-5103-541FF46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1B8-0BBF-543B-F1C9-81DDC6F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74521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78D7-7A9D-07A6-AA7C-03787E38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8A68-3645-090A-C4AE-B47870E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CBAA-31D3-4B88-BB8B-59FCF9395BC3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2BD2-52D0-F72D-C1AB-9124573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342E-81B5-5B3A-CDED-319204DB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3867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fld id="{225BE4DD-B6C0-4431-9D20-CEBC44016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052-3532-AFEE-5228-A9DE7AB6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21E9-2C3E-1B34-5393-922C73F8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9A3-10EB-DB32-D537-D3DEF26F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17BD-93CE-4676-8863-3550A0A1B59C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D873-635C-20D2-FF81-3A5F4DF2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6146-8B53-57F6-F1C4-CF782CD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AD95-EAB4-46EA-3719-5B85D621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38A-4214-744C-DA81-63A07545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D1A2E-CA14-F844-6825-991A9994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41B7-DF2F-C182-87D8-189A5AF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4D1E-C4FD-4D71-BC8E-3F90115EC680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C5072-ECEB-62AC-5BA9-4FE8DA5F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0CC2C-85CA-9709-7D40-09575182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A39-0515-8ACB-6A07-BF850078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2419-4580-AD2B-88E9-7468211C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B132-82B0-4F9A-9320-C7B8F9933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0E30-4DDD-E7F6-7018-20F18538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AF9F5-AA06-6704-957C-04C7EFCB6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4C0F-0680-FB75-CC98-AA1F8B56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067-0835-4444-9EBC-E221F5837B50}" type="datetime1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D1D5E-EA76-CDFC-9FFA-5F821BB7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1DAF4-2780-A7B9-4629-DED0C6DE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D029-648C-0CDB-09B7-5EE3D73B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101D6-22C9-4717-84A8-25C8346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60AD-780B-4FAC-B8C7-20E99D47ACAD}" type="datetime1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4ECD6-F03D-1717-D13A-D179E0DF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527F-5715-6F04-A359-35149EF3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11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8D1BD-B13C-4D98-1CC7-7040718E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132-B3CC-45C6-9157-A3DAA71D7FB3}" type="datetime1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CEB69-8737-D6C8-F2EE-00BE16DA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A452-D36B-3BDB-D415-038CF67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3B8E-1565-56B5-6378-D982B59E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F9FF-19C9-97C1-CDC1-937E5F38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070F-A8AF-8A75-C2C3-29D83422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C403E-5AF0-9DA8-E878-52D19020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DD4E-DD33-468B-AFF8-0A7BDA7BB144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7F1B-B10A-485A-D0F2-36D6740F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91AF-D91B-F8FE-F249-D5EDDE2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1803-BBEE-B30C-6207-C68CB47A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C010-B1DF-08C4-5819-20A4FD595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FE59-CB7E-7ED2-F592-E04D97B5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76BF-5C1C-8DE0-7F6A-B4F84EBB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C88-C215-4235-85CA-A9BA2266B89B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E58E-34F5-04B0-808D-8EB9D8EB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3DDCF-E733-1996-BEEE-A836C210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AEA50-378D-C687-2B01-5D7B737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0831286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71D0-12AD-E91A-1E9E-C8AC4F64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4897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D464-D6D1-0CBC-53F9-928C6020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4CC3-7EED-44D4-AADA-8F5A1E1C7720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1049-49B5-B45A-B118-BF41DE24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3E2B-3A4B-5D10-AEC8-A5FEB123A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pota.ap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hyperlink" Target="https://www.bioennopower.com/collections/12v-series-lifepo4-batteries/products/copy-of-12v-12ah-lfp-battery-pvc-blf-1212w" TargetMode="External"/><Relationship Id="rId12" Type="http://schemas.openxmlformats.org/officeDocument/2006/relationships/hyperlink" Target="https://www.wolfrivercoils.com/products.html" TargetMode="External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hyperlink" Target="https://hamrs.app/" TargetMode="External"/><Relationship Id="rId15" Type="http://schemas.openxmlformats.org/officeDocument/2006/relationships/image" Target="../media/image38.jpeg"/><Relationship Id="rId10" Type="http://schemas.openxmlformats.org/officeDocument/2006/relationships/hyperlink" Target="https://powerwerx.com/watt-meter-analyzer-inline-dc-powerpole?gclid=EAIaIQobChMIkcnDkOih_AIViv_ICh33_ApJEAQYASABEgIpDfD_BwE" TargetMode="External"/><Relationship Id="rId19" Type="http://schemas.openxmlformats.org/officeDocument/2006/relationships/image" Target="../media/image42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Relationship Id="rId14" Type="http://schemas.openxmlformats.org/officeDocument/2006/relationships/hyperlink" Target="https://www.amazon.com/dp/B088KCG2NG?ref=ppx_yo2ov_dt_b_product_details&amp;th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www.n3fjp.com/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s://www.amazon.com/gp/product/B00IRVQ0F8/ref=ppx_yo_dt_b_search_asin_image?ie=UTF8&amp;th=1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49.jpeg"/><Relationship Id="rId5" Type="http://schemas.openxmlformats.org/officeDocument/2006/relationships/hyperlink" Target="https://www.ebay.com/itm/175537022244?_trkparms=amclksrc%3DITM%26aid%3D1110006%26algo%3DHOMESPLICE.SIM%26ao%3D1%26asc%3D20200818143230%26meid%3Deda2b96ab4a7447aa766894e6b82374a%26pid%3D101224%26rk%3D1%26rkt%3D5%26sd%3D175231503026%26itm%3D175537022244%26pmt%3D1%26noa%3D1%26pg%3D2047675%26algv%3DDefaultOrganicWeb%26brand%3DUnbranded&amp;_trksid=p2047675.c101224.m-1" TargetMode="External"/><Relationship Id="rId15" Type="http://schemas.openxmlformats.org/officeDocument/2006/relationships/hyperlink" Target="https://hamapps.com/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png"/><Relationship Id="rId9" Type="http://schemas.openxmlformats.org/officeDocument/2006/relationships/hyperlink" Target="https://www.amazon.com/HiLetgo-G-Mouse-GLONASS-Receiver-Windows/dp/B01MTU9KTF?psc=1&amp;pd_rd_w=47zg6&amp;content-id=amzn1.sym.9b6c7c5b-711f-47e9-8510-2ca3ff59483f&amp;pf_rd_p=9b6c7c5b-711f-47e9-8510-2ca3ff59483f&amp;pf_rd_r=4WVBHHQ9HMGJP32XJ6AP&amp;pd_rd_wg=yQvST&amp;pd_rd_r=bb9c99ef-9a79-49be-8e91-dcfff9004a94&amp;ref_=sspa_dk_rhf_yoy_pt_sub_0&amp;spLa=ZW5jcnlwdGVkUXVhbGlmaWVyPUEySVJVOENJVjg3STUyJmVuY3J5cHRlZElkPUEwMTY5MDIzMVBQMjFDUlA3STEwUSZlbmNyeXB0ZWRBZElkPUEwMjI5MzE4M1Q1SU5ZUUdGUkMwOCZ3aWRnZXROYW1lPXNwX3JoZl95b3kmYWN0aW9uPWNsaWNrUmVkaXJlY3QmZG9Ob3RMb2dDbGljaz10cnVl" TargetMode="External"/><Relationship Id="rId14" Type="http://schemas.openxmlformats.org/officeDocument/2006/relationships/hyperlink" Target="http://pulsar.princeton.edu/wsjtx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slac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todon.radio/@parksontheair" TargetMode="External"/><Relationship Id="rId5" Type="http://schemas.openxmlformats.org/officeDocument/2006/relationships/hyperlink" Target="https://mobile.twitter.com/potaspots" TargetMode="External"/><Relationship Id="rId4" Type="http://schemas.openxmlformats.org/officeDocument/2006/relationships/hyperlink" Target="https://pota.app/faceboo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sontheair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docs.pota.app/" TargetMode="External"/><Relationship Id="rId4" Type="http://schemas.openxmlformats.org/officeDocument/2006/relationships/hyperlink" Target="https://www.sparc-club.org/wp-content/uploads/2019/05/POTA-Presentation-SPARC-20190503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H2O@ARRL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sontheai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65776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Getting Started with </a:t>
            </a:r>
            <a:br>
              <a:rPr lang="en-US" sz="4000" b="1" dirty="0"/>
            </a:br>
            <a:r>
              <a:rPr lang="en-US" sz="4000" b="1" dirty="0"/>
              <a:t>Parks On The Air (POTA)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“</a:t>
            </a:r>
            <a:r>
              <a:rPr lang="en-US" sz="4000" dirty="0"/>
              <a:t>Keeping it Simple”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441649" y="4022635"/>
            <a:ext cx="3909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Dennis Boyé – AH2O</a:t>
            </a:r>
          </a:p>
          <a:p>
            <a:r>
              <a:rPr lang="en-US" sz="2000" dirty="0"/>
              <a:t>Ham Radio University</a:t>
            </a:r>
          </a:p>
          <a:p>
            <a:r>
              <a:rPr lang="en-US" sz="2000" dirty="0"/>
              <a:t>07 January 2023</a:t>
            </a:r>
          </a:p>
        </p:txBody>
      </p:sp>
    </p:spTree>
    <p:extLst>
      <p:ext uri="{BB962C8B-B14F-4D97-AF65-F5344CB8AC3E}">
        <p14:creationId xmlns:p14="http://schemas.microsoft.com/office/powerpoint/2010/main" val="26288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/>
          <a:lstStyle/>
          <a:p>
            <a:r>
              <a:rPr lang="en-US" dirty="0"/>
              <a:t>The first place to start as a </a:t>
            </a:r>
            <a:r>
              <a:rPr lang="en-US" i="1" dirty="0"/>
              <a:t>Hunter</a:t>
            </a:r>
            <a:r>
              <a:rPr lang="en-US" dirty="0"/>
              <a:t> is to go to </a:t>
            </a:r>
            <a:r>
              <a:rPr lang="en-US" dirty="0">
                <a:hlinkClick r:id="rId3"/>
              </a:rPr>
              <a:t>https://pota.app</a:t>
            </a:r>
            <a:endParaRPr lang="en-US" dirty="0"/>
          </a:p>
          <a:p>
            <a:r>
              <a:rPr lang="en-US" dirty="0"/>
              <a:t>The home page will be the </a:t>
            </a:r>
            <a:r>
              <a:rPr lang="en-US" u="sng" dirty="0"/>
              <a:t>Active Spots </a:t>
            </a:r>
            <a:r>
              <a:rPr lang="en-US" dirty="0"/>
              <a:t>page, which shows </a:t>
            </a:r>
            <a:r>
              <a:rPr lang="en-US" i="1" dirty="0"/>
              <a:t>Activators</a:t>
            </a:r>
            <a:r>
              <a:rPr lang="en-US" dirty="0"/>
              <a:t> on the air, what parks they are in, and what frequencies and modes they are operating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19" y="2547281"/>
            <a:ext cx="10239181" cy="3253444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BF5F08-12F9-120E-9C25-18EE5A32CCC2}"/>
              </a:ext>
            </a:extLst>
          </p:cNvPr>
          <p:cNvSpPr txBox="1"/>
          <p:nvPr/>
        </p:nvSpPr>
        <p:spPr>
          <a:xfrm>
            <a:off x="457200" y="5893764"/>
            <a:ext cx="10896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Call them, if you make a contact, you’ve officially started in POTA!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B975-48FE-BFE0-27D8-2B501C17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If so inclined, after you work a park </a:t>
            </a:r>
            <a:r>
              <a:rPr lang="en-US" i="1" dirty="0"/>
              <a:t>Activator</a:t>
            </a:r>
            <a:r>
              <a:rPr lang="en-US" dirty="0"/>
              <a:t>, you can “</a:t>
            </a:r>
            <a:r>
              <a:rPr lang="en-US" u="sng" dirty="0"/>
              <a:t>Re-Spot</a:t>
            </a:r>
            <a:r>
              <a:rPr lang="en-US" dirty="0"/>
              <a:t>” them so other </a:t>
            </a:r>
            <a:r>
              <a:rPr lang="en-US" i="1" dirty="0"/>
              <a:t>Hunters</a:t>
            </a:r>
            <a:r>
              <a:rPr lang="en-US" dirty="0"/>
              <a:t> know they are still currently active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04" y="2323191"/>
            <a:ext cx="10239181" cy="312270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E26518AB-F3F0-32C5-0CBB-24838B85ACCC}"/>
              </a:ext>
            </a:extLst>
          </p:cNvPr>
          <p:cNvSpPr/>
          <p:nvPr/>
        </p:nvSpPr>
        <p:spPr>
          <a:xfrm rot="7062128">
            <a:off x="1698561" y="5230934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6A92CA-F31D-CA06-FFC0-0C75236D2588}"/>
              </a:ext>
            </a:extLst>
          </p:cNvPr>
          <p:cNvSpPr/>
          <p:nvPr/>
        </p:nvSpPr>
        <p:spPr>
          <a:xfrm>
            <a:off x="1049304" y="2323191"/>
            <a:ext cx="10239181" cy="312270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C8CAB-9106-599B-A907-A66F0E2A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01" y="1949514"/>
            <a:ext cx="4305300" cy="417195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1062-D647-3E15-2B0F-9937A7CA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– Active Spots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The “Active Spots” page can be filtered; Band, Mode,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AA0F2-4209-AAA2-A284-160E5629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09" y="1867647"/>
            <a:ext cx="10239181" cy="312270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B1F0746-46DE-4322-ED7B-A0217972A5D1}"/>
              </a:ext>
            </a:extLst>
          </p:cNvPr>
          <p:cNvSpPr/>
          <p:nvPr/>
        </p:nvSpPr>
        <p:spPr>
          <a:xfrm rot="7062128">
            <a:off x="2796611" y="2641456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F50A8-8A82-74A0-307B-1E8941C414B0}"/>
              </a:ext>
            </a:extLst>
          </p:cNvPr>
          <p:cNvSpPr/>
          <p:nvPr/>
        </p:nvSpPr>
        <p:spPr>
          <a:xfrm>
            <a:off x="976409" y="1869757"/>
            <a:ext cx="10239181" cy="312270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6F2D6-181D-AD2A-9702-78453215F3E7}"/>
              </a:ext>
            </a:extLst>
          </p:cNvPr>
          <p:cNvGrpSpPr/>
          <p:nvPr/>
        </p:nvGrpSpPr>
        <p:grpSpPr>
          <a:xfrm>
            <a:off x="3380119" y="2143757"/>
            <a:ext cx="3539791" cy="4152900"/>
            <a:chOff x="3380119" y="2143757"/>
            <a:chExt cx="3539791" cy="4152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9945A-21B0-5BB3-EEEA-38C8CA65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0119" y="2143757"/>
              <a:ext cx="1657350" cy="4152900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C0A569-917A-2655-9994-AD7DCAF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2085" y="2143757"/>
              <a:ext cx="1647825" cy="29622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58F65-88CC-29E1-898C-0B57EE4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Simple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51987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After you’ve done some hunting, you might want to try activating</a:t>
            </a:r>
          </a:p>
          <a:p>
            <a:r>
              <a:rPr lang="en-US" i="1" dirty="0">
                <a:solidFill>
                  <a:srgbClr val="302D36"/>
                </a:solidFill>
                <a:latin typeface="system-ui"/>
              </a:rPr>
              <a:t>A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ctivator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 rules are simple: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have an account registered at 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https://pota.app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dirty="0">
                <a:solidFill>
                  <a:srgbClr val="026E57"/>
                </a:solidFill>
                <a:latin typeface="system-ui"/>
              </a:rPr>
              <a:t>Pick a park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and all your equipment must be within the boundaries of the park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Follow any instructions from park rangers you encounter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Be courteous of others using the park – you’re an ambassador of our hobby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Leave no trace behind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upload your ADIF log to the POTA site after your activation is complete</a:t>
            </a:r>
          </a:p>
          <a:p>
            <a:pPr lvl="2"/>
            <a:r>
              <a:rPr lang="en-US" dirty="0">
                <a:solidFill>
                  <a:srgbClr val="302D36"/>
                </a:solidFill>
                <a:latin typeface="system-ui"/>
              </a:rPr>
              <a:t>Minimum of 10 contacts required to be a valid activation</a:t>
            </a: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601E-B104-FF6E-BBFF-98912932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49" y="363765"/>
            <a:ext cx="10896600" cy="745218"/>
          </a:xfrm>
        </p:spPr>
        <p:txBody>
          <a:bodyPr/>
          <a:lstStyle/>
          <a:p>
            <a:r>
              <a:rPr lang="en-US" dirty="0"/>
              <a:t>Activators – Park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025" y="1035616"/>
            <a:ext cx="9670676" cy="37364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2D36"/>
                </a:solidFill>
                <a:latin typeface="system-ui"/>
              </a:rPr>
              <a:t>Go to POTA site 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https://pota.app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r>
              <a:rPr lang="en-US" dirty="0">
                <a:solidFill>
                  <a:srgbClr val="026E57"/>
                </a:solidFill>
                <a:latin typeface="system-ui"/>
              </a:rPr>
              <a:t>Pick a park!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The yellow dots are park locations in your area</a:t>
            </a: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A3D8-6CEA-DBD8-00B6-E575A3C58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5" y="0"/>
            <a:ext cx="1504181" cy="6858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42A8176-AA59-CD6B-A4E2-9A423EF075AF}"/>
              </a:ext>
            </a:extLst>
          </p:cNvPr>
          <p:cNvSpPr/>
          <p:nvPr/>
        </p:nvSpPr>
        <p:spPr>
          <a:xfrm rot="7316634">
            <a:off x="1469256" y="2077017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006D7C-F76D-7328-D3D9-152E801DD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025" y="2394258"/>
            <a:ext cx="9844409" cy="41779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DD54-F776-62EA-A534-FEF609CD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Pick A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523859"/>
            <a:ext cx="6244815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You can search / move around the map for other locations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Click on yellow dots for park information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 chose a park, consider surveying park in advance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Quiet spot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Close parking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Park bench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Restrooms,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05E18-E961-8FB9-90B1-BED249991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26" y="1523859"/>
            <a:ext cx="5023867" cy="35718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140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20010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5886A-7880-3F16-F2B5-BD1DAC3A1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68" y="1119699"/>
            <a:ext cx="2217855" cy="2957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434889" y="4110868"/>
            <a:ext cx="294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Lodi Point State Park,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0F2E3-C5C3-033A-5FC0-868EBC093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263" y="1119699"/>
            <a:ext cx="3462221" cy="230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4270E-6B98-7174-9D8E-CF90C8EF1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00" y="3819243"/>
            <a:ext cx="4250558" cy="2582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A8B69-0C63-7CB2-CD44-F779E861F334}"/>
              </a:ext>
            </a:extLst>
          </p:cNvPr>
          <p:cNvSpPr txBox="1"/>
          <p:nvPr/>
        </p:nvSpPr>
        <p:spPr>
          <a:xfrm>
            <a:off x="3644716" y="6414704"/>
            <a:ext cx="4593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Target Rock National Wildlife Refuge, NY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BA86F-9D1E-3C96-2E5D-01BDB8E70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225" y="1075024"/>
            <a:ext cx="3408453" cy="2957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FD54DF-AA0A-AF5D-37E2-A5DAEE3D0DB5}"/>
              </a:ext>
            </a:extLst>
          </p:cNvPr>
          <p:cNvSpPr txBox="1"/>
          <p:nvPr/>
        </p:nvSpPr>
        <p:spPr>
          <a:xfrm>
            <a:off x="8149025" y="4158933"/>
            <a:ext cx="393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CD"/>
                </a:solidFill>
                <a:latin typeface="arial" panose="020B0604020202020204" pitchFamily="34" charset="0"/>
              </a:rPr>
              <a:t>Caumsett</a:t>
            </a:r>
            <a:r>
              <a:rPr lang="en-US" dirty="0">
                <a:solidFill>
                  <a:srgbClr val="0000CD"/>
                </a:solidFill>
                <a:latin typeface="arial" panose="020B0604020202020204" pitchFamily="34" charset="0"/>
              </a:rPr>
              <a:t> State Historical Park, NY</a:t>
            </a:r>
          </a:p>
        </p:txBody>
      </p:sp>
    </p:spTree>
    <p:extLst>
      <p:ext uri="{BB962C8B-B14F-4D97-AF65-F5344CB8AC3E}">
        <p14:creationId xmlns:p14="http://schemas.microsoft.com/office/powerpoint/2010/main" val="262376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1208869" y="4064566"/>
            <a:ext cx="25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Taughannock Falls,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59D19-9A36-BD40-DC78-16A5BB88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88016"/>
            <a:ext cx="4038600" cy="287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D206A-244D-AB85-A255-CDD6BF13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642" y="1182620"/>
            <a:ext cx="6979045" cy="2246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DC9D8-12C8-0D66-A079-E0104B971E13}"/>
              </a:ext>
            </a:extLst>
          </p:cNvPr>
          <p:cNvSpPr txBox="1"/>
          <p:nvPr/>
        </p:nvSpPr>
        <p:spPr>
          <a:xfrm>
            <a:off x="5266719" y="3446027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Valley Forge National Historic Park, PA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08FE2-0A92-6939-34D7-1B71D426A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222323"/>
            <a:ext cx="6096000" cy="2000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AF199-A5E1-D9E1-58FA-D27A43AC9A9A}"/>
              </a:ext>
            </a:extLst>
          </p:cNvPr>
          <p:cNvSpPr txBox="1"/>
          <p:nvPr/>
        </p:nvSpPr>
        <p:spPr>
          <a:xfrm>
            <a:off x="6858777" y="6229549"/>
            <a:ext cx="289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Trail View State Park,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5751303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9" y="1523859"/>
            <a:ext cx="5968768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you’ve chosen a location in the park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up your gear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your logging program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Find a quiet frequency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Start calling CQ POTA!</a:t>
            </a:r>
            <a:br>
              <a:rPr lang="en-US" sz="2400" dirty="0">
                <a:solidFill>
                  <a:srgbClr val="302D36"/>
                </a:solidFill>
                <a:latin typeface="system-ui"/>
              </a:rPr>
            </a:br>
            <a:endParaRPr lang="en-US" sz="2400" dirty="0">
              <a:solidFill>
                <a:srgbClr val="302D36"/>
              </a:solidFill>
              <a:latin typeface="system-ui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While doing your initial CQ calls, consider going to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to 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Spot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yourself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spotted the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Hunters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will pounce, so be prepared to start logging your QSOs!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5D119-405F-59F4-5516-1AB84F824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273" y="1979406"/>
            <a:ext cx="3192892" cy="3108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6BE13-C5C8-5BDE-4EAF-491DD8753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634" y="365127"/>
            <a:ext cx="1304755" cy="612774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CFFE06A4-F944-D7A6-8541-9D8A65CB6F91}"/>
              </a:ext>
            </a:extLst>
          </p:cNvPr>
          <p:cNvSpPr/>
          <p:nvPr/>
        </p:nvSpPr>
        <p:spPr>
          <a:xfrm rot="7066643">
            <a:off x="8195463" y="1754136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3288E-3E15-01B3-4BBD-9EC74677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Submitting Your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110344"/>
            <a:ext cx="11406695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POTA requires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Activators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to submit log files in ADIF format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Use any logging program of your choosing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Required ADIF fields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STATION_CALLSIGN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Activator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CALL	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Hunter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QSO_DATE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TIME_ON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BAND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MODE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File naming convention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system-ui"/>
              </a:rPr>
              <a:t>callsign</a:t>
            </a:r>
            <a:r>
              <a:rPr lang="en-US" sz="2400" dirty="0" err="1">
                <a:solidFill>
                  <a:srgbClr val="302D36"/>
                </a:solidFill>
                <a:latin typeface="system-ui"/>
              </a:rPr>
              <a:t>@park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#-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yyyymmdd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An example using one of my activations: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system-ui"/>
              </a:rPr>
              <a:t>AH2O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@</a:t>
            </a:r>
            <a:r>
              <a:rPr lang="en-US" sz="2400" dirty="0">
                <a:latin typeface="system-ui"/>
              </a:rPr>
              <a:t>K-8056-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20211224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.adi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05E18-E961-8FB9-90B1-BED249991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289" y="2119223"/>
            <a:ext cx="4451874" cy="3165199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ADC6-B1AD-0876-8A16-6CC53A4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D2F-D218-F0AB-27E6-6904A592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 – Keeping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70F0-5E55-B463-548F-0C09B9D4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a POTA Account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Hunter</a:t>
            </a:r>
          </a:p>
          <a:p>
            <a:pPr lvl="1"/>
            <a:r>
              <a:rPr lang="en-US" dirty="0"/>
              <a:t>Activator</a:t>
            </a:r>
          </a:p>
          <a:p>
            <a:r>
              <a:rPr lang="en-US" dirty="0"/>
              <a:t>Log Submittal </a:t>
            </a:r>
          </a:p>
          <a:p>
            <a:pPr lvl="1"/>
            <a:r>
              <a:rPr lang="en-US" dirty="0"/>
              <a:t>Activators Only</a:t>
            </a:r>
          </a:p>
          <a:p>
            <a:r>
              <a:rPr lang="en-US" dirty="0"/>
              <a:t>My POTA Gear</a:t>
            </a:r>
          </a:p>
          <a:p>
            <a:r>
              <a:rPr lang="en-US" dirty="0"/>
              <a:t>Awards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27E36-2C47-7192-8882-A397642B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0DE97-0017-3B4C-4051-379B72F8D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15000" y="1259898"/>
            <a:ext cx="5610099" cy="42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93" y="187285"/>
            <a:ext cx="10896600" cy="745218"/>
          </a:xfrm>
        </p:spPr>
        <p:txBody>
          <a:bodyPr/>
          <a:lstStyle/>
          <a:p>
            <a:r>
              <a:rPr lang="en-US" dirty="0"/>
              <a:t>Activators – Submitting Your Log,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107" y="1037014"/>
            <a:ext cx="860378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then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“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My Log Uploads”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Drag and drop ADIF log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You get immediate “processed” confirmation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That’s it!</a:t>
            </a:r>
          </a:p>
          <a:p>
            <a:endParaRPr lang="en-US" dirty="0">
              <a:solidFill>
                <a:srgbClr val="302D36"/>
              </a:solidFill>
              <a:latin typeface="system-ui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748C5-28BA-0644-41B3-9FA929879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675" y="3017580"/>
            <a:ext cx="8972780" cy="30386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89E33-9B3D-076D-D94F-6EB09F034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92089">
            <a:off x="2337752" y="4524780"/>
            <a:ext cx="62184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39B53-6B9D-9190-99CF-E71AA90C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903" y="6203404"/>
            <a:ext cx="8972779" cy="27379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2DD2F-BC46-8372-C4F0-9B0387FAC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14563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EA4CF-4D4B-F266-CDA0-7C6BEAC5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9618">
            <a:off x="1390069" y="5309701"/>
            <a:ext cx="621846" cy="4572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3116-A40D-ED3B-D8BB-65C1675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Activators – What do you need to activate a POTA site?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portable radio </a:t>
            </a:r>
          </a:p>
          <a:p>
            <a:r>
              <a:rPr lang="en-US" dirty="0"/>
              <a:t>Any portable antenna</a:t>
            </a:r>
          </a:p>
          <a:p>
            <a:pPr lvl="1"/>
            <a:r>
              <a:rPr lang="en-US" dirty="0"/>
              <a:t>Wire on a self supporting mast, Wolf River Coils, Alpha Antennas, </a:t>
            </a:r>
            <a:r>
              <a:rPr lang="en-US" dirty="0" err="1"/>
              <a:t>SotaBeams</a:t>
            </a:r>
            <a:r>
              <a:rPr lang="en-US" dirty="0"/>
              <a:t>, </a:t>
            </a:r>
            <a:r>
              <a:rPr lang="en-US" dirty="0" err="1"/>
              <a:t>Buddipole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Note: National Parks do not allow wires into trees or stakes in the ground</a:t>
            </a:r>
          </a:p>
          <a:p>
            <a:r>
              <a:rPr lang="en-US" dirty="0"/>
              <a:t>Portable power or access to AC power </a:t>
            </a:r>
          </a:p>
          <a:p>
            <a:r>
              <a:rPr lang="en-US" dirty="0"/>
              <a:t>Any logging program that will export an ADIF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AB52-8243-7673-DBF3-8614ED6C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816CF4-36C9-2A2A-53AE-F225BE3E5445}"/>
              </a:ext>
            </a:extLst>
          </p:cNvPr>
          <p:cNvGrpSpPr/>
          <p:nvPr/>
        </p:nvGrpSpPr>
        <p:grpSpPr>
          <a:xfrm>
            <a:off x="962140" y="3616186"/>
            <a:ext cx="2050916" cy="1709873"/>
            <a:chOff x="441091" y="4366112"/>
            <a:chExt cx="2050916" cy="17098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FCA2D8-E47B-E624-167D-D3A73642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18957">
              <a:off x="712086" y="4529640"/>
              <a:ext cx="1308226" cy="9811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A1F11-0E2E-5256-4DFC-5FA7B4208908}"/>
                </a:ext>
              </a:extLst>
            </p:cNvPr>
            <p:cNvSpPr txBox="1"/>
            <p:nvPr/>
          </p:nvSpPr>
          <p:spPr>
            <a:xfrm>
              <a:off x="441091" y="5429654"/>
              <a:ext cx="20509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RG8X Coax - 50 ft</a:t>
              </a:r>
            </a:p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6075F5-4BF9-777B-484D-DE81BA4AAC70}"/>
              </a:ext>
            </a:extLst>
          </p:cNvPr>
          <p:cNvGrpSpPr/>
          <p:nvPr/>
        </p:nvGrpSpPr>
        <p:grpSpPr>
          <a:xfrm>
            <a:off x="7059530" y="2242733"/>
            <a:ext cx="2202109" cy="2642369"/>
            <a:chOff x="7015817" y="4011834"/>
            <a:chExt cx="2202109" cy="2642369"/>
          </a:xfrm>
        </p:grpSpPr>
        <p:pic>
          <p:nvPicPr>
            <p:cNvPr id="3074" name="Picture 2" descr="Logitech Rugged Keyboard Folio for iPad (9th generation) - Apple (IE)">
              <a:extLst>
                <a:ext uri="{FF2B5EF4-FFF2-40B4-BE49-F238E27FC236}">
                  <a16:creationId xmlns:a16="http://schemas.microsoft.com/office/drawing/2014/main" id="{8161A341-6ED3-CF7D-DE85-44318C9E8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835" y="4011834"/>
              <a:ext cx="1985082" cy="198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DAED0E-0AC5-A07C-2942-135E9D947E64}"/>
                </a:ext>
              </a:extLst>
            </p:cNvPr>
            <p:cNvSpPr txBox="1"/>
            <p:nvPr/>
          </p:nvSpPr>
          <p:spPr>
            <a:xfrm>
              <a:off x="7015817" y="5730873"/>
              <a:ext cx="2202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iPad </a:t>
              </a:r>
              <a:br>
                <a:rPr lang="en-US" dirty="0"/>
              </a:br>
              <a:r>
                <a:rPr lang="en-US" dirty="0"/>
                <a:t>w/ Keyboard</a:t>
              </a:r>
              <a:br>
                <a:rPr lang="en-US" dirty="0"/>
              </a:br>
              <a:r>
                <a:rPr lang="en-US" dirty="0"/>
                <a:t>(</a:t>
              </a:r>
              <a:r>
                <a:rPr lang="en-US" dirty="0">
                  <a:hlinkClick r:id="rId5"/>
                </a:rPr>
                <a:t>HAMRS</a:t>
              </a:r>
              <a:r>
                <a:rPr lang="en-US" dirty="0"/>
                <a:t> Logging SW)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B6939F-829D-AF39-DAD1-B3F9A2775F03}"/>
              </a:ext>
            </a:extLst>
          </p:cNvPr>
          <p:cNvGrpSpPr/>
          <p:nvPr/>
        </p:nvGrpSpPr>
        <p:grpSpPr>
          <a:xfrm>
            <a:off x="7150166" y="771743"/>
            <a:ext cx="5041834" cy="1515051"/>
            <a:chOff x="7150166" y="771743"/>
            <a:chExt cx="5041834" cy="1515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FFA4F-C9DA-D266-7F95-DD6D707B8735}"/>
                </a:ext>
              </a:extLst>
            </p:cNvPr>
            <p:cNvSpPr txBox="1"/>
            <p:nvPr/>
          </p:nvSpPr>
          <p:spPr>
            <a:xfrm>
              <a:off x="9744075" y="809466"/>
              <a:ext cx="24479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7"/>
                </a:rPr>
                <a:t>Bioenno</a:t>
              </a:r>
              <a:r>
                <a:rPr lang="en-US" dirty="0"/>
                <a:t> Power</a:t>
              </a:r>
              <a:br>
                <a:rPr lang="en-US" dirty="0"/>
              </a:br>
              <a:r>
                <a:rPr lang="en-US" dirty="0"/>
                <a:t>12V, 12Ah Battery</a:t>
              </a:r>
              <a:br>
                <a:rPr lang="en-US" dirty="0"/>
              </a:br>
              <a:r>
                <a:rPr lang="en-US" dirty="0"/>
                <a:t>8.5 x 2.2 x 3.1”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3.3 </a:t>
              </a:r>
              <a:r>
                <a:rPr lang="en-US" dirty="0" err="1"/>
                <a:t>lbs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56AA19-D1A2-22B9-B347-9F99AABB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0166" y="771743"/>
              <a:ext cx="2922740" cy="12799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F1BA8D-C0E4-53BE-C4D0-7FE03C8D06DB}"/>
              </a:ext>
            </a:extLst>
          </p:cNvPr>
          <p:cNvGrpSpPr/>
          <p:nvPr/>
        </p:nvGrpSpPr>
        <p:grpSpPr>
          <a:xfrm>
            <a:off x="3203955" y="980237"/>
            <a:ext cx="3946211" cy="1477328"/>
            <a:chOff x="3203955" y="980237"/>
            <a:chExt cx="3946211" cy="14773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EEAEC7-8883-2224-737E-30CF2696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955" y="1127127"/>
              <a:ext cx="1360389" cy="11930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86FB9-1DAE-2A32-01FB-9C0E7FFD82CC}"/>
                </a:ext>
              </a:extLst>
            </p:cNvPr>
            <p:cNvSpPr txBox="1"/>
            <p:nvPr/>
          </p:nvSpPr>
          <p:spPr>
            <a:xfrm>
              <a:off x="4575536" y="980237"/>
              <a:ext cx="257463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10"/>
                </a:rPr>
                <a:t>Powerwerx Watt Meter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DC Inline Power Analyzer,</a:t>
              </a:r>
            </a:p>
            <a:p>
              <a:r>
                <a:rPr lang="en-US" dirty="0" err="1"/>
                <a:t>WattMeter</a:t>
              </a:r>
              <a:r>
                <a:rPr lang="en-US" dirty="0"/>
                <a:t>-PP</a:t>
              </a:r>
            </a:p>
            <a:p>
              <a:pPr algn="l"/>
              <a:r>
                <a:rPr lang="en-US" dirty="0"/>
                <a:t>3.3 x 1.7 x 1.0“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 0.18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E477CA-2E55-C34C-E193-B76F5E07785C}"/>
              </a:ext>
            </a:extLst>
          </p:cNvPr>
          <p:cNvGrpSpPr/>
          <p:nvPr/>
        </p:nvGrpSpPr>
        <p:grpSpPr>
          <a:xfrm>
            <a:off x="2893546" y="2746258"/>
            <a:ext cx="4264502" cy="3953784"/>
            <a:chOff x="2893546" y="2746258"/>
            <a:chExt cx="4264502" cy="39537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4C1390-310A-42A4-8616-A3221085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93546" y="2809875"/>
              <a:ext cx="1925399" cy="389016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4CE3B-9495-3121-1E01-207CEE91D0CC}"/>
                </a:ext>
              </a:extLst>
            </p:cNvPr>
            <p:cNvSpPr txBox="1"/>
            <p:nvPr/>
          </p:nvSpPr>
          <p:spPr>
            <a:xfrm>
              <a:off x="4671220" y="2746258"/>
              <a:ext cx="248682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2"/>
                </a:rPr>
                <a:t>Wolf River Coil</a:t>
              </a:r>
              <a:endParaRPr lang="en-US" dirty="0"/>
            </a:p>
            <a:p>
              <a:pPr algn="ctr"/>
              <a:r>
                <a:rPr lang="en-US" dirty="0"/>
                <a:t>Take It Along 1000</a:t>
              </a:r>
            </a:p>
            <a:p>
              <a:pPr algn="ctr"/>
              <a:r>
                <a:rPr lang="en-US" dirty="0"/>
                <a:t>80 to 10m</a:t>
              </a:r>
              <a:br>
                <a:rPr lang="en-US" dirty="0"/>
              </a:br>
              <a:r>
                <a:rPr lang="en-US" dirty="0"/>
                <a:t>Collapsible 102" Whip</a:t>
              </a:r>
              <a:br>
                <a:rPr lang="en-US" dirty="0"/>
              </a:br>
              <a:r>
                <a:rPr lang="en-US" dirty="0"/>
                <a:t>Three 33' radials</a:t>
              </a:r>
            </a:p>
            <a:p>
              <a:pPr algn="ctr"/>
              <a:r>
                <a:rPr lang="en-US" dirty="0"/>
                <a:t>Footprint: 19" x 17”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</a:t>
              </a:r>
              <a:r>
                <a:rPr lang="en-US" dirty="0"/>
                <a:t> 5 oz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DADD7-6258-A55F-50CF-8CE668782BF1}"/>
              </a:ext>
            </a:extLst>
          </p:cNvPr>
          <p:cNvGrpSpPr/>
          <p:nvPr/>
        </p:nvGrpSpPr>
        <p:grpSpPr>
          <a:xfrm>
            <a:off x="9400260" y="2324517"/>
            <a:ext cx="2372639" cy="4306314"/>
            <a:chOff x="9400260" y="2324517"/>
            <a:chExt cx="2372639" cy="4306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38BBC9-B7BB-3DD4-0600-03C70EADC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00260" y="2324517"/>
              <a:ext cx="2372639" cy="34126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B24B-4E43-53AC-DEF2-FB4E956F6EAB}"/>
                </a:ext>
              </a:extLst>
            </p:cNvPr>
            <p:cNvSpPr txBox="1"/>
            <p:nvPr/>
          </p:nvSpPr>
          <p:spPr>
            <a:xfrm>
              <a:off x="9599722" y="5707501"/>
              <a:ext cx="2004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14"/>
                </a:rPr>
                <a:t>Backpack</a:t>
              </a:r>
              <a:br>
                <a:rPr lang="en-US" dirty="0"/>
              </a:br>
              <a:r>
                <a:rPr lang="en-US" dirty="0"/>
                <a:t>17.1 x 12.6 x 2.2”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52276-D96C-8BCE-98C2-9583C7468F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70641" y="4714961"/>
            <a:ext cx="1225359" cy="1985081"/>
          </a:xfrm>
          <a:prstGeom prst="rect">
            <a:avLst/>
          </a:pr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80DE73B-F2DC-0127-AF78-EC142FD34428}"/>
              </a:ext>
            </a:extLst>
          </p:cNvPr>
          <p:cNvGrpSpPr/>
          <p:nvPr/>
        </p:nvGrpSpPr>
        <p:grpSpPr>
          <a:xfrm>
            <a:off x="288022" y="5103443"/>
            <a:ext cx="2254352" cy="1456994"/>
            <a:chOff x="288022" y="5038126"/>
            <a:chExt cx="2254352" cy="1456994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8898644-21EF-19CF-1899-6806B0676919}"/>
                </a:ext>
              </a:extLst>
            </p:cNvPr>
            <p:cNvSpPr txBox="1"/>
            <p:nvPr/>
          </p:nvSpPr>
          <p:spPr>
            <a:xfrm>
              <a:off x="491458" y="5571790"/>
              <a:ext cx="205091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Antenna</a:t>
              </a:r>
              <a:br>
                <a:rPr lang="en-US" dirty="0"/>
              </a:br>
              <a:r>
                <a:rPr lang="en-US" dirty="0"/>
                <a:t>Analyzer</a:t>
              </a:r>
            </a:p>
            <a:p>
              <a:pPr algn="ctr"/>
              <a:endParaRPr lang="en-US" dirty="0"/>
            </a:p>
          </p:txBody>
        </p:sp>
        <p:pic>
          <p:nvPicPr>
            <p:cNvPr id="3076" name="Picture 4" descr="AA-30 | RigExpert™">
              <a:extLst>
                <a:ext uri="{FF2B5EF4-FFF2-40B4-BE49-F238E27FC236}">
                  <a16:creationId xmlns:a16="http://schemas.microsoft.com/office/drawing/2014/main" id="{C7321500-743F-D0C9-9CC1-2B443443C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22" y="5038126"/>
              <a:ext cx="820117" cy="14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72EA311C-1D57-BDB8-691F-3FDEE8F05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596" y="6206707"/>
              <a:ext cx="465671" cy="2884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ACEF38-5CE5-42DF-8EFA-8C8B934532B5}"/>
              </a:ext>
            </a:extLst>
          </p:cNvPr>
          <p:cNvGrpSpPr/>
          <p:nvPr/>
        </p:nvGrpSpPr>
        <p:grpSpPr>
          <a:xfrm>
            <a:off x="6737769" y="5076111"/>
            <a:ext cx="2640107" cy="1728096"/>
            <a:chOff x="6737769" y="5076111"/>
            <a:chExt cx="2640107" cy="1728096"/>
          </a:xfrm>
        </p:grpSpPr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F02382E6-E235-CC20-55F6-F25F91664EE1}"/>
                </a:ext>
              </a:extLst>
            </p:cNvPr>
            <p:cNvSpPr txBox="1"/>
            <p:nvPr/>
          </p:nvSpPr>
          <p:spPr>
            <a:xfrm>
              <a:off x="7749101" y="5589002"/>
              <a:ext cx="162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Paper Log</a:t>
              </a:r>
              <a:br>
                <a:rPr lang="en-US" dirty="0"/>
              </a:br>
              <a:r>
                <a:rPr lang="en-US" dirty="0"/>
                <a:t>”Just in Case”</a:t>
              </a:r>
            </a:p>
          </p:txBody>
        </p:sp>
        <p:pic>
          <p:nvPicPr>
            <p:cNvPr id="2053" name="Picture 2052">
              <a:extLst>
                <a:ext uri="{FF2B5EF4-FFF2-40B4-BE49-F238E27FC236}">
                  <a16:creationId xmlns:a16="http://schemas.microsoft.com/office/drawing/2014/main" id="{C215F14C-2AD8-99CC-488A-F38E243D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917" y="6181540"/>
              <a:ext cx="627099" cy="6226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90FDB-9552-8D98-127D-433B34C5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769" y="5076111"/>
              <a:ext cx="1170293" cy="15156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Logging Software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3E8A6A-293B-A0CE-32E5-90915964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4760628" cy="4351338"/>
          </a:xfrm>
        </p:spPr>
        <p:txBody>
          <a:bodyPr/>
          <a:lstStyle/>
          <a:p>
            <a:r>
              <a:rPr lang="en-US" dirty="0"/>
              <a:t>HAMRS</a:t>
            </a:r>
          </a:p>
          <a:p>
            <a:r>
              <a:rPr lang="en-US" dirty="0"/>
              <a:t>A simple logger designed specifically for portable activities, like Parks on the Air (POTA), Summits on the Air (SOTA) Field Days, etc.</a:t>
            </a:r>
          </a:p>
          <a:p>
            <a:r>
              <a:rPr lang="en-US" dirty="0"/>
              <a:t>Auto populates park Grid location</a:t>
            </a:r>
          </a:p>
          <a:p>
            <a:r>
              <a:rPr lang="en-US" dirty="0"/>
              <a:t>Available in App Store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D121B-AA52-C7E8-1F79-E0617FC27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828" y="1272926"/>
            <a:ext cx="6703041" cy="50272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274AB-240A-4E1B-E15D-72BC0117B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65" y="4356339"/>
            <a:ext cx="2392147" cy="138464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5A31CA-8B26-D194-567E-63ED13A498A8}"/>
              </a:ext>
            </a:extLst>
          </p:cNvPr>
          <p:cNvGrpSpPr/>
          <p:nvPr/>
        </p:nvGrpSpPr>
        <p:grpSpPr>
          <a:xfrm>
            <a:off x="457200" y="5752687"/>
            <a:ext cx="6094602" cy="757130"/>
            <a:chOff x="457200" y="5752687"/>
            <a:chExt cx="6094602" cy="7571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00749-7C6F-35A7-E11F-3D8D3AF6CA05}"/>
                </a:ext>
              </a:extLst>
            </p:cNvPr>
            <p:cNvSpPr txBox="1"/>
            <p:nvPr/>
          </p:nvSpPr>
          <p:spPr>
            <a:xfrm>
              <a:off x="457200" y="5752687"/>
              <a:ext cx="6094602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Can log other Activations</a:t>
              </a:r>
              <a:br>
                <a:rPr lang="en-US" sz="2400" dirty="0">
                  <a:solidFill>
                    <a:srgbClr val="1D1D1F"/>
                  </a:solidFill>
                  <a:latin typeface="SF Pro Text"/>
                </a:rPr>
              </a:b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“Park-to-Park”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25AC785-4832-8F70-45AA-649C09436772}"/>
                </a:ext>
              </a:extLst>
            </p:cNvPr>
            <p:cNvSpPr/>
            <p:nvPr/>
          </p:nvSpPr>
          <p:spPr>
            <a:xfrm rot="16200000">
              <a:off x="4655940" y="5805825"/>
              <a:ext cx="309849" cy="634482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226F-4B6F-A442-1C96-C1C62E69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 – FT8, FT4 (Digital Modes)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24</a:t>
            </a:fld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9D7F2B14-CC8E-7D84-0655-3ED20C70F497}"/>
              </a:ext>
            </a:extLst>
          </p:cNvPr>
          <p:cNvGrpSpPr/>
          <p:nvPr/>
        </p:nvGrpSpPr>
        <p:grpSpPr>
          <a:xfrm>
            <a:off x="3887656" y="1419129"/>
            <a:ext cx="2212551" cy="1931133"/>
            <a:chOff x="3887656" y="1419129"/>
            <a:chExt cx="2212551" cy="1931133"/>
          </a:xfrm>
        </p:grpSpPr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E04F6D9B-AC68-61A3-38D7-D3E19882D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656" y="1419129"/>
              <a:ext cx="2212551" cy="1561801"/>
            </a:xfrm>
            <a:prstGeom prst="rect">
              <a:avLst/>
            </a:prstGeom>
          </p:spPr>
        </p:pic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9A91017B-9C44-E3D2-A14C-4D6534DF7354}"/>
                </a:ext>
              </a:extLst>
            </p:cNvPr>
            <p:cNvSpPr txBox="1"/>
            <p:nvPr/>
          </p:nvSpPr>
          <p:spPr>
            <a:xfrm>
              <a:off x="4069035" y="2980930"/>
              <a:ext cx="1849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CAT Cable</a:t>
              </a:r>
              <a:endParaRPr lang="en-US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7013AB8-B4A4-BA21-A2F2-0361BAA5CD45}"/>
              </a:ext>
            </a:extLst>
          </p:cNvPr>
          <p:cNvGrpSpPr/>
          <p:nvPr/>
        </p:nvGrpSpPr>
        <p:grpSpPr>
          <a:xfrm>
            <a:off x="3908575" y="4030116"/>
            <a:ext cx="1849793" cy="1655229"/>
            <a:chOff x="4265605" y="4210297"/>
            <a:chExt cx="1849793" cy="1655229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1AE34FDC-F450-8251-3B56-BADB0E23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4623">
              <a:off x="4778670" y="4210297"/>
              <a:ext cx="936775" cy="772527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293E8100-829B-E787-07E1-45F88F4DCE37}"/>
                </a:ext>
              </a:extLst>
            </p:cNvPr>
            <p:cNvSpPr txBox="1"/>
            <p:nvPr/>
          </p:nvSpPr>
          <p:spPr>
            <a:xfrm>
              <a:off x="4265605" y="4942196"/>
              <a:ext cx="18497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7"/>
                </a:rPr>
                <a:t>USB External Stereo Sound Adapter</a:t>
              </a:r>
              <a:endParaRPr lang="en-US" dirty="0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12E957DF-8FC0-55E3-65A1-918912926543}"/>
              </a:ext>
            </a:extLst>
          </p:cNvPr>
          <p:cNvGrpSpPr/>
          <p:nvPr/>
        </p:nvGrpSpPr>
        <p:grpSpPr>
          <a:xfrm>
            <a:off x="10036169" y="3219454"/>
            <a:ext cx="1859648" cy="1582794"/>
            <a:chOff x="10036169" y="3219454"/>
            <a:chExt cx="1859648" cy="1582794"/>
          </a:xfrm>
        </p:grpSpPr>
        <p:pic>
          <p:nvPicPr>
            <p:cNvPr id="2056" name="Picture 2055">
              <a:extLst>
                <a:ext uri="{FF2B5EF4-FFF2-40B4-BE49-F238E27FC236}">
                  <a16:creationId xmlns:a16="http://schemas.microsoft.com/office/drawing/2014/main" id="{15386F94-6C42-BBEA-ED50-E030554AA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241" y="3219454"/>
              <a:ext cx="1139027" cy="1026367"/>
            </a:xfrm>
            <a:prstGeom prst="rect">
              <a:avLst/>
            </a:prstGeom>
          </p:spPr>
        </p:pic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6D5F4BED-931F-7961-B2EF-115C95A5E828}"/>
                </a:ext>
              </a:extLst>
            </p:cNvPr>
            <p:cNvSpPr txBox="1"/>
            <p:nvPr/>
          </p:nvSpPr>
          <p:spPr>
            <a:xfrm>
              <a:off x="10036169" y="4155917"/>
              <a:ext cx="18596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  <a:t>USB GPS </a:t>
              </a:r>
              <a:b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</a:br>
              <a:r>
                <a:rPr lang="en-US" b="0" i="0" dirty="0">
                  <a:solidFill>
                    <a:srgbClr val="0F1111"/>
                  </a:solidFill>
                  <a:effectLst/>
                  <a:latin typeface="Amazon Ember"/>
                  <a:hlinkClick r:id="rId9"/>
                </a:rPr>
                <a:t>Receiver</a:t>
              </a:r>
              <a:endParaRPr lang="en-US" b="0" i="0" dirty="0">
                <a:solidFill>
                  <a:srgbClr val="0F1111"/>
                </a:solidFill>
                <a:effectLst/>
                <a:latin typeface="Amazon Ember"/>
              </a:endParaRPr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AC29D28-EAA1-CDF4-6578-6F1958C06AAB}"/>
              </a:ext>
            </a:extLst>
          </p:cNvPr>
          <p:cNvGrpSpPr/>
          <p:nvPr/>
        </p:nvGrpSpPr>
        <p:grpSpPr>
          <a:xfrm>
            <a:off x="1910987" y="3964049"/>
            <a:ext cx="2267241" cy="2343928"/>
            <a:chOff x="1910987" y="3964049"/>
            <a:chExt cx="2267241" cy="2343928"/>
          </a:xfrm>
        </p:grpSpPr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125F64D2-54D0-2C73-D12A-F6879BA6678E}"/>
                </a:ext>
              </a:extLst>
            </p:cNvPr>
            <p:cNvSpPr txBox="1"/>
            <p:nvPr/>
          </p:nvSpPr>
          <p:spPr>
            <a:xfrm>
              <a:off x="2119711" y="5661646"/>
              <a:ext cx="18497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Audio Interface Cable</a:t>
              </a:r>
              <a:endParaRPr lang="en-US" dirty="0"/>
            </a:p>
          </p:txBody>
        </p:sp>
        <p:pic>
          <p:nvPicPr>
            <p:cNvPr id="1028" name="Picture 4" descr="Picture 1 of 2">
              <a:extLst>
                <a:ext uri="{FF2B5EF4-FFF2-40B4-BE49-F238E27FC236}">
                  <a16:creationId xmlns:a16="http://schemas.microsoft.com/office/drawing/2014/main" id="{DF97F440-21C1-1E5B-E813-4BCB03484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987" y="3964049"/>
              <a:ext cx="2267241" cy="169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B4151DD0-179C-65EA-1532-07FDD89FCC67}"/>
              </a:ext>
            </a:extLst>
          </p:cNvPr>
          <p:cNvGrpSpPr/>
          <p:nvPr/>
        </p:nvGrpSpPr>
        <p:grpSpPr>
          <a:xfrm>
            <a:off x="6475726" y="2015652"/>
            <a:ext cx="3473066" cy="4557109"/>
            <a:chOff x="6475726" y="2015652"/>
            <a:chExt cx="3473066" cy="4557109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F7481A57-1E53-F401-EB8E-6F49041A83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5726" y="2015652"/>
              <a:ext cx="3473066" cy="3137336"/>
              <a:chOff x="6096000" y="1325460"/>
              <a:chExt cx="4991605" cy="4509083"/>
            </a:xfrm>
          </p:grpSpPr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7F0FFCE4-05F1-C31E-0A5D-CAB177198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1325460"/>
                <a:ext cx="4991605" cy="45090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79A13D-F767-7A86-084F-2862F26DB1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7125" y="1497675"/>
                <a:ext cx="3751821" cy="2439843"/>
              </a:xfrm>
              <a:prstGeom prst="rect">
                <a:avLst/>
              </a:prstGeom>
            </p:spPr>
          </p:pic>
        </p:grp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ECF16C40-F17C-B7F9-82A2-8C9C2B16885A}"/>
                </a:ext>
              </a:extLst>
            </p:cNvPr>
            <p:cNvSpPr txBox="1"/>
            <p:nvPr/>
          </p:nvSpPr>
          <p:spPr>
            <a:xfrm>
              <a:off x="7229985" y="5095433"/>
              <a:ext cx="21630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Laptop</a:t>
              </a:r>
            </a:p>
            <a:p>
              <a:pPr algn="ctr"/>
              <a:r>
                <a:rPr lang="en-US" dirty="0">
                  <a:hlinkClick r:id="rId13"/>
                </a:rPr>
                <a:t>N3FJP</a:t>
              </a:r>
              <a:r>
                <a:rPr lang="en-US" dirty="0"/>
                <a:t> Logging SW</a:t>
              </a:r>
            </a:p>
            <a:p>
              <a:pPr algn="ctr"/>
              <a:r>
                <a:rPr lang="en-US" dirty="0">
                  <a:hlinkClick r:id="rId14"/>
                </a:rPr>
                <a:t>WSJT-X</a:t>
              </a:r>
              <a:br>
                <a:rPr lang="en-US" dirty="0"/>
              </a:br>
              <a:r>
                <a:rPr lang="en-US" dirty="0">
                  <a:hlinkClick r:id="rId15"/>
                </a:rPr>
                <a:t>JTAlert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458AA8AD-A18F-4A94-8290-A110A542CC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9985" y="2151972"/>
            <a:ext cx="1987468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16733"/>
            <a:ext cx="10896600" cy="745218"/>
          </a:xfrm>
        </p:spPr>
        <p:txBody>
          <a:bodyPr/>
          <a:lstStyle/>
          <a:p>
            <a:r>
              <a:rPr lang="en-US" dirty="0"/>
              <a:t>Awards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1039623"/>
            <a:ext cx="10515600" cy="4351338"/>
          </a:xfrm>
        </p:spPr>
        <p:txBody>
          <a:bodyPr/>
          <a:lstStyle/>
          <a:p>
            <a:r>
              <a:rPr lang="en-US" dirty="0"/>
              <a:t>Shows your progress towards certificates and awards based on the logs that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1"/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required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B5501-4D53-D441-58EB-5694F48AF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845" y="4322680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59653-ABF1-28DB-2B82-ED49E48B3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271" y="1998804"/>
            <a:ext cx="2750469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22668-B4B1-E841-4FA5-D31F451F8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90"/>
            <a:ext cx="1452366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47066-E26A-98F7-E55A-7A8672D75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9618">
            <a:off x="1308156" y="4122142"/>
            <a:ext cx="621846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7CB5B-6E03-D77F-F164-9E531D72B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33" y="3086040"/>
            <a:ext cx="2970452" cy="23049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0AF47-2135-B302-CAB0-03943889D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449" y="2266950"/>
            <a:ext cx="3448632" cy="437431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“Keep it Simple”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To interact with the POTA community online:</a:t>
            </a: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POTA Slack Channel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 </a:t>
            </a: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POTA Facebook group</a:t>
            </a:r>
            <a:endParaRPr lang="en-US" u="none" strike="noStrike" dirty="0">
              <a:solidFill>
                <a:srgbClr val="302D36"/>
              </a:solidFill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5"/>
              </a:rPr>
              <a:t>Twitter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6"/>
              </a:rPr>
              <a:t>Mastodon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31AD-7807-F983-1C49-9D27D324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Parks on the Air | POTA | Parks program for amateur radio</a:t>
            </a:r>
            <a:endParaRPr lang="en-US" dirty="0"/>
          </a:p>
          <a:p>
            <a:r>
              <a:rPr lang="en-US" dirty="0">
                <a:hlinkClick r:id="rId4"/>
              </a:rPr>
              <a:t>Parks On The Air (sparc-club.org)</a:t>
            </a:r>
            <a:endParaRPr lang="en-US" dirty="0"/>
          </a:p>
          <a:p>
            <a:r>
              <a:rPr lang="en-US" dirty="0">
                <a:hlinkClick r:id="rId5"/>
              </a:rPr>
              <a:t>Parks on the Air Documentation (</a:t>
            </a:r>
            <a:r>
              <a:rPr lang="en-US" dirty="0" err="1">
                <a:hlinkClick r:id="rId5"/>
              </a:rPr>
              <a:t>pota.app</a:t>
            </a:r>
            <a:r>
              <a:rPr lang="en-US" dirty="0">
                <a:hlinkClick r:id="rId5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18EA-AE2E-60C4-99CD-4A593F585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969" y="1650333"/>
            <a:ext cx="4701322" cy="491405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6311-EC3C-00B1-022A-D3522A9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6" y="7929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536196" y="3591045"/>
            <a:ext cx="390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Dennis Boyé – AH2O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AH2O@ARRL.NET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022D7-91A9-82A5-65A8-B61E833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7FDE-8BA2-53E4-C812-E353CF4E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9355-708E-11E8-C1A6-57568972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Parks on the Air® (POTA) started in 2017 when the ARRL’s National Parks on the Air special event ended </a:t>
            </a:r>
          </a:p>
          <a:p>
            <a:r>
              <a:rPr lang="en-US" dirty="0"/>
              <a:t>A group of volunteers wanted to continue the fun beyond the one-year event, and thus, POTA was born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EB93E-FE98-AC3B-A51E-ED4563913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430" y="3078760"/>
            <a:ext cx="3071140" cy="30711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257B-5678-0B81-81AF-A1C1F558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0DAD-BAE2-5C2D-112A-4FCE638A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Parks On The Air - POTA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0757-F4E5-CD6E-3E83-74D6D438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 is </a:t>
            </a:r>
            <a:r>
              <a:rPr lang="en-US" dirty="0" err="1"/>
              <a:t>Radiosport</a:t>
            </a:r>
            <a:r>
              <a:rPr lang="en-US" dirty="0"/>
              <a:t> program that encourages communications to, and portable operations from:</a:t>
            </a:r>
          </a:p>
          <a:p>
            <a:pPr lvl="1"/>
            <a:r>
              <a:rPr lang="en-US" dirty="0"/>
              <a:t>State Parks</a:t>
            </a:r>
          </a:p>
          <a:p>
            <a:pPr lvl="1"/>
            <a:r>
              <a:rPr lang="en-US" dirty="0"/>
              <a:t>National Parks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1800" i="1" dirty="0"/>
              <a:t>Note: County and Community parks do not count for POTA</a:t>
            </a:r>
          </a:p>
          <a:p>
            <a:endParaRPr lang="en-US" dirty="0"/>
          </a:p>
          <a:p>
            <a:r>
              <a:rPr lang="en-US" dirty="0"/>
              <a:t>POTA has a very simple set of rules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782A1-8914-E372-EBB8-61F99C53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70" y="1681310"/>
            <a:ext cx="3541667" cy="1377315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65A5-1C92-5764-724C-313B8B44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7352853" cy="4351338"/>
          </a:xfrm>
        </p:spPr>
        <p:txBody>
          <a:bodyPr/>
          <a:lstStyle/>
          <a:p>
            <a:r>
              <a:rPr lang="en-US" i="1" dirty="0"/>
              <a:t>Activators</a:t>
            </a:r>
          </a:p>
          <a:p>
            <a:pPr lvl="1"/>
            <a:r>
              <a:rPr lang="en-US" dirty="0"/>
              <a:t>Individuals that pack up their portable gear and head out to a park, and set up a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Hunters</a:t>
            </a:r>
          </a:p>
          <a:p>
            <a:pPr lvl="1"/>
            <a:r>
              <a:rPr lang="en-US" dirty="0"/>
              <a:t>Individuals located anywhere, who contact the </a:t>
            </a:r>
            <a:r>
              <a:rPr lang="en-US" i="1" dirty="0"/>
              <a:t>Activators</a:t>
            </a:r>
            <a:r>
              <a:rPr lang="en-US" dirty="0"/>
              <a:t> in a park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EF86D-53C9-EB3E-8BF3-B3BABF490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24327" y="1146307"/>
            <a:ext cx="3167605" cy="237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DBB04-CD83-4596-EAD5-DE576F25F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325" y="3689323"/>
            <a:ext cx="3167607" cy="23757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457B0-4073-4C5B-9034-AA22A80B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269876"/>
            <a:ext cx="10215563" cy="745218"/>
          </a:xfrm>
        </p:spPr>
        <p:txBody>
          <a:bodyPr/>
          <a:lstStyle/>
          <a:p>
            <a:r>
              <a:rPr lang="en-US" dirty="0"/>
              <a:t>First – You need a POTA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956396"/>
            <a:ext cx="9858375" cy="5696073"/>
          </a:xfrm>
        </p:spPr>
        <p:txBody>
          <a:bodyPr>
            <a:normAutofit/>
          </a:bodyPr>
          <a:lstStyle/>
          <a:p>
            <a:r>
              <a:rPr lang="en-US" dirty="0"/>
              <a:t>One stop shop for all things POTA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Account menu highlights: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“Spots” – Shows </a:t>
            </a:r>
            <a:r>
              <a:rPr lang="en-US" i="1" dirty="0"/>
              <a:t>Activators </a:t>
            </a:r>
            <a:r>
              <a:rPr lang="en-US" dirty="0"/>
              <a:t>currently operating in parks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“Map” of all POTA parks, including park details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“My Awards” – Shows progress towards certificates and awards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Based on the logs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or QSO confirmation is required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“Rules &amp; Documentation” – POTA details, documentation, video</a:t>
            </a:r>
          </a:p>
          <a:p>
            <a:endParaRPr lang="en-US" dirty="0"/>
          </a:p>
          <a:p>
            <a:r>
              <a:rPr lang="en-US" dirty="0"/>
              <a:t>Creating an account is simple</a:t>
            </a:r>
          </a:p>
          <a:p>
            <a:pPr lvl="1"/>
            <a:r>
              <a:rPr lang="en-US" dirty="0">
                <a:hlinkClick r:id="rId3"/>
              </a:rPr>
              <a:t>https://parksontheair.com/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B91F1F-713A-9B70-313E-5DBBDBC8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82236" cy="685799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9789-7C99-97A8-3433-1CB24597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AC2E3-5958-D425-E899-56B5EB81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500093"/>
            <a:ext cx="11210925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69895-6D99-0991-1A3E-AB94776A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25" y="3128220"/>
            <a:ext cx="1781175" cy="14097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DBC1687-8672-BCB8-8736-0D96C9331BE3}"/>
              </a:ext>
            </a:extLst>
          </p:cNvPr>
          <p:cNvSpPr/>
          <p:nvPr/>
        </p:nvSpPr>
        <p:spPr>
          <a:xfrm rot="7062128">
            <a:off x="3904570" y="3170086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41682-BBD7-33B6-860D-0A49899EAD3A}"/>
              </a:ext>
            </a:extLst>
          </p:cNvPr>
          <p:cNvSpPr txBox="1"/>
          <p:nvPr/>
        </p:nvSpPr>
        <p:spPr>
          <a:xfrm>
            <a:off x="522513" y="5534075"/>
            <a:ext cx="8596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400" dirty="0"/>
              <a:t>Follow the easy “Sign Up for POTA” instructions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72B6-4A08-6D98-A0CE-7ADC93F3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5" y="1451653"/>
            <a:ext cx="6929306" cy="4351338"/>
          </a:xfrm>
        </p:spPr>
        <p:txBody>
          <a:bodyPr/>
          <a:lstStyle/>
          <a:p>
            <a:r>
              <a:rPr lang="en-US" dirty="0"/>
              <a:t>POTA Account Passwords</a:t>
            </a:r>
          </a:p>
          <a:p>
            <a:pPr lvl="1"/>
            <a:r>
              <a:rPr lang="en-US" dirty="0"/>
              <a:t>Authenticated against accounts you already have</a:t>
            </a:r>
          </a:p>
          <a:p>
            <a:pPr lvl="2"/>
            <a:r>
              <a:rPr lang="en-US" dirty="0"/>
              <a:t>Amazon, Google, or Facebook</a:t>
            </a:r>
          </a:p>
          <a:p>
            <a:pPr lvl="1"/>
            <a:r>
              <a:rPr lang="en-US" dirty="0"/>
              <a:t>Or create a unique username and password just for POTA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22D06-926C-2B7F-3ACD-C25D56EE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5" y="1301615"/>
            <a:ext cx="4001710" cy="465141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33DBB-972A-E149-3F33-CB139E6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with POTA can happen via one of two paths</a:t>
            </a:r>
          </a:p>
          <a:p>
            <a:pPr lvl="1"/>
            <a:r>
              <a:rPr lang="en-US" i="1" dirty="0"/>
              <a:t>Activator</a:t>
            </a:r>
          </a:p>
          <a:p>
            <a:pPr lvl="1"/>
            <a:r>
              <a:rPr lang="en-US" i="1" dirty="0"/>
              <a:t>Hunter</a:t>
            </a:r>
          </a:p>
          <a:p>
            <a:pPr lvl="1"/>
            <a:endParaRPr lang="en-US" dirty="0"/>
          </a:p>
          <a:p>
            <a:r>
              <a:rPr lang="en-US" dirty="0"/>
              <a:t>The easiest way to participate in POTA is as a </a:t>
            </a:r>
            <a:r>
              <a:rPr lang="en-US" i="1" dirty="0"/>
              <a:t>Hunter</a:t>
            </a:r>
            <a:r>
              <a:rPr lang="en-US" dirty="0"/>
              <a:t>, so let’s start there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6BB5-8D32-658C-C45F-60C8655F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1306</Words>
  <Application>Microsoft Office PowerPoint</Application>
  <PresentationFormat>Widescreen</PresentationFormat>
  <Paragraphs>247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Amazon Ember</vt:lpstr>
      <vt:lpstr>Arial</vt:lpstr>
      <vt:lpstr>Arial</vt:lpstr>
      <vt:lpstr>Calibri</vt:lpstr>
      <vt:lpstr>Calibri Light</vt:lpstr>
      <vt:lpstr>SF Pro Text</vt:lpstr>
      <vt:lpstr>system-ui</vt:lpstr>
      <vt:lpstr>Office Theme</vt:lpstr>
      <vt:lpstr>Getting Started with  Parks On The Air (POTA)  “Keeping it Simple”</vt:lpstr>
      <vt:lpstr>POTA – Keeping it Simple</vt:lpstr>
      <vt:lpstr>Introduction</vt:lpstr>
      <vt:lpstr>Parks On The Air - POTA </vt:lpstr>
      <vt:lpstr>Definitions</vt:lpstr>
      <vt:lpstr>First – You need a POTA Account</vt:lpstr>
      <vt:lpstr>Creating a POTA Account</vt:lpstr>
      <vt:lpstr>Creating a POTA Account, Continued</vt:lpstr>
      <vt:lpstr>Getting Started</vt:lpstr>
      <vt:lpstr>Hunter</vt:lpstr>
      <vt:lpstr>Hunter - Spotting</vt:lpstr>
      <vt:lpstr>Hunter – Active Spots Page</vt:lpstr>
      <vt:lpstr>Activators – Simple Rules</vt:lpstr>
      <vt:lpstr>Activators – Park Selection</vt:lpstr>
      <vt:lpstr>Activators – Pick A Park</vt:lpstr>
      <vt:lpstr>A Few of My POTA Activations</vt:lpstr>
      <vt:lpstr>A Few of My POTA Activations</vt:lpstr>
      <vt:lpstr>Activators – Getting Started</vt:lpstr>
      <vt:lpstr>Activators – Submitting Your Log</vt:lpstr>
      <vt:lpstr>Activators – Submitting Your Log, Continued</vt:lpstr>
      <vt:lpstr>Activators – What do you need to activate a POTA site? </vt:lpstr>
      <vt:lpstr>My POTA Gear</vt:lpstr>
      <vt:lpstr>My POTA Logging Software</vt:lpstr>
      <vt:lpstr>My POTA Gear – FT8, FT4 (Digital Modes)</vt:lpstr>
      <vt:lpstr>Awards</vt:lpstr>
      <vt:lpstr>More than “Keep it Simple”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 Parks On The Air (POTA)</dc:title>
  <dc:creator>Dennis Boye</dc:creator>
  <cp:lastModifiedBy>Dennis Boye</cp:lastModifiedBy>
  <cp:revision>51</cp:revision>
  <dcterms:created xsi:type="dcterms:W3CDTF">2022-12-29T18:56:39Z</dcterms:created>
  <dcterms:modified xsi:type="dcterms:W3CDTF">2023-01-08T17:34:36Z</dcterms:modified>
</cp:coreProperties>
</file>