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9"/>
  </p:notesMasterIdLst>
  <p:sldIdLst>
    <p:sldId id="324" r:id="rId2"/>
    <p:sldId id="256" r:id="rId3"/>
    <p:sldId id="257" r:id="rId4"/>
    <p:sldId id="275" r:id="rId5"/>
    <p:sldId id="295" r:id="rId6"/>
    <p:sldId id="320" r:id="rId7"/>
    <p:sldId id="261" r:id="rId8"/>
    <p:sldId id="344" r:id="rId9"/>
    <p:sldId id="312" r:id="rId10"/>
    <p:sldId id="329" r:id="rId11"/>
    <p:sldId id="262" r:id="rId12"/>
    <p:sldId id="309" r:id="rId13"/>
    <p:sldId id="283" r:id="rId14"/>
    <p:sldId id="278" r:id="rId15"/>
    <p:sldId id="274" r:id="rId16"/>
    <p:sldId id="302" r:id="rId17"/>
    <p:sldId id="303" r:id="rId18"/>
    <p:sldId id="310" r:id="rId19"/>
    <p:sldId id="277" r:id="rId20"/>
    <p:sldId id="268" r:id="rId21"/>
    <p:sldId id="316" r:id="rId22"/>
    <p:sldId id="332" r:id="rId23"/>
    <p:sldId id="265" r:id="rId24"/>
    <p:sldId id="266" r:id="rId25"/>
    <p:sldId id="301" r:id="rId26"/>
    <p:sldId id="297" r:id="rId27"/>
    <p:sldId id="315" r:id="rId28"/>
    <p:sldId id="279" r:id="rId29"/>
    <p:sldId id="308" r:id="rId30"/>
    <p:sldId id="327" r:id="rId31"/>
    <p:sldId id="341" r:id="rId32"/>
    <p:sldId id="343" r:id="rId33"/>
    <p:sldId id="260" r:id="rId34"/>
    <p:sldId id="336" r:id="rId35"/>
    <p:sldId id="263" r:id="rId36"/>
    <p:sldId id="335" r:id="rId37"/>
    <p:sldId id="280" r:id="rId38"/>
    <p:sldId id="296" r:id="rId39"/>
    <p:sldId id="337" r:id="rId40"/>
    <p:sldId id="292" r:id="rId41"/>
    <p:sldId id="289" r:id="rId42"/>
    <p:sldId id="281" r:id="rId43"/>
    <p:sldId id="293" r:id="rId44"/>
    <p:sldId id="346" r:id="rId45"/>
    <p:sldId id="328" r:id="rId46"/>
    <p:sldId id="269" r:id="rId47"/>
    <p:sldId id="325" r:id="rId48"/>
    <p:sldId id="294" r:id="rId49"/>
    <p:sldId id="319" r:id="rId50"/>
    <p:sldId id="318" r:id="rId51"/>
    <p:sldId id="333" r:id="rId52"/>
    <p:sldId id="314" r:id="rId53"/>
    <p:sldId id="317" r:id="rId54"/>
    <p:sldId id="300" r:id="rId55"/>
    <p:sldId id="330" r:id="rId56"/>
    <p:sldId id="338" r:id="rId57"/>
    <p:sldId id="331" r:id="rId58"/>
    <p:sldId id="339" r:id="rId59"/>
    <p:sldId id="345" r:id="rId60"/>
    <p:sldId id="287" r:id="rId61"/>
    <p:sldId id="334" r:id="rId62"/>
    <p:sldId id="291" r:id="rId63"/>
    <p:sldId id="322" r:id="rId64"/>
    <p:sldId id="323" r:id="rId65"/>
    <p:sldId id="306" r:id="rId66"/>
    <p:sldId id="307" r:id="rId67"/>
    <p:sldId id="313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30ECEE-9616-416D-AF77-63DBF7DE4F8D}">
          <p14:sldIdLst>
            <p14:sldId id="324"/>
            <p14:sldId id="256"/>
            <p14:sldId id="257"/>
            <p14:sldId id="275"/>
            <p14:sldId id="295"/>
            <p14:sldId id="320"/>
            <p14:sldId id="261"/>
            <p14:sldId id="344"/>
            <p14:sldId id="312"/>
            <p14:sldId id="329"/>
            <p14:sldId id="262"/>
            <p14:sldId id="309"/>
            <p14:sldId id="283"/>
            <p14:sldId id="278"/>
            <p14:sldId id="274"/>
            <p14:sldId id="302"/>
            <p14:sldId id="303"/>
            <p14:sldId id="310"/>
            <p14:sldId id="277"/>
            <p14:sldId id="268"/>
            <p14:sldId id="316"/>
            <p14:sldId id="332"/>
            <p14:sldId id="265"/>
            <p14:sldId id="266"/>
            <p14:sldId id="301"/>
            <p14:sldId id="297"/>
            <p14:sldId id="315"/>
            <p14:sldId id="279"/>
            <p14:sldId id="308"/>
            <p14:sldId id="327"/>
            <p14:sldId id="341"/>
            <p14:sldId id="343"/>
            <p14:sldId id="260"/>
            <p14:sldId id="336"/>
            <p14:sldId id="263"/>
            <p14:sldId id="335"/>
            <p14:sldId id="280"/>
            <p14:sldId id="296"/>
            <p14:sldId id="337"/>
            <p14:sldId id="292"/>
            <p14:sldId id="289"/>
            <p14:sldId id="281"/>
            <p14:sldId id="293"/>
            <p14:sldId id="346"/>
            <p14:sldId id="328"/>
            <p14:sldId id="269"/>
            <p14:sldId id="325"/>
          </p14:sldIdLst>
        </p14:section>
        <p14:section name="Untitled Section" id="{C5B8A9DF-59B3-4FD2-BBD9-E30446D58A72}">
          <p14:sldIdLst>
            <p14:sldId id="294"/>
            <p14:sldId id="319"/>
            <p14:sldId id="318"/>
            <p14:sldId id="333"/>
            <p14:sldId id="314"/>
            <p14:sldId id="317"/>
            <p14:sldId id="300"/>
            <p14:sldId id="330"/>
            <p14:sldId id="338"/>
          </p14:sldIdLst>
        </p14:section>
        <p14:section name="Untitled Section" id="{37E45C4B-9114-4435-A625-182D3F89D7D5}">
          <p14:sldIdLst>
            <p14:sldId id="331"/>
            <p14:sldId id="339"/>
            <p14:sldId id="345"/>
            <p14:sldId id="287"/>
            <p14:sldId id="334"/>
            <p14:sldId id="291"/>
            <p14:sldId id="322"/>
            <p14:sldId id="323"/>
            <p14:sldId id="306"/>
            <p14:sldId id="307"/>
            <p14:sldId id="31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21162-9467-4A32-A702-73FA718EEF76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D684F-0ACC-4A93-AFF4-435B6A8AFE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41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B9BA987-184E-4E87-ACCF-A69395622690}" type="datetimeFigureOut">
              <a:rPr lang="en-US" smtClean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482AFD9-B38F-46FF-A345-226025A6E06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586740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8360" y="457200"/>
            <a:ext cx="295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JEY Labs Presents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1828800"/>
            <a:ext cx="26568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Test Gear </a:t>
            </a:r>
          </a:p>
          <a:p>
            <a:pPr algn="ctr"/>
            <a:r>
              <a:rPr lang="en-US" sz="4000" b="1" dirty="0" smtClean="0"/>
              <a:t>For </a:t>
            </a:r>
          </a:p>
          <a:p>
            <a:pPr algn="ctr"/>
            <a:r>
              <a:rPr lang="en-US" sz="4000" b="1" dirty="0" smtClean="0"/>
              <a:t>Hams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54788" y="4876800"/>
            <a:ext cx="20056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Doug Millar</a:t>
            </a:r>
          </a:p>
          <a:p>
            <a:pPr algn="ctr"/>
            <a:r>
              <a:rPr lang="en-US" sz="2800" dirty="0" smtClean="0"/>
              <a:t>K6JEY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19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Meet Pencil DMM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0"/>
            <a:ext cx="65024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-31102" y="1600200"/>
            <a:ext cx="2967479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Turn the phone </a:t>
            </a:r>
          </a:p>
          <a:p>
            <a:r>
              <a:rPr lang="en-US" dirty="0"/>
              <a:t>   clockwise  for this display</a:t>
            </a:r>
          </a:p>
          <a:p>
            <a:endParaRPr lang="en-US" dirty="0"/>
          </a:p>
          <a:p>
            <a:r>
              <a:rPr lang="en-US" dirty="0"/>
              <a:t>Turn it anticlockwise</a:t>
            </a:r>
          </a:p>
          <a:p>
            <a:r>
              <a:rPr lang="en-US" dirty="0"/>
              <a:t>   and get the graphing</a:t>
            </a:r>
          </a:p>
          <a:p>
            <a:r>
              <a:rPr lang="en-US" dirty="0"/>
              <a:t>   display.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You can take pictures of </a:t>
            </a:r>
          </a:p>
          <a:p>
            <a:r>
              <a:rPr lang="en-US" dirty="0"/>
              <a:t>   the measurements.</a:t>
            </a:r>
          </a:p>
          <a:p>
            <a:endParaRPr lang="en-US" dirty="0"/>
          </a:p>
          <a:p>
            <a:r>
              <a:rPr lang="en-US" sz="2400" b="1" dirty="0"/>
              <a:t>No test lead </a:t>
            </a:r>
            <a:endParaRPr lang="en-US" sz="2400" b="1" dirty="0" smtClean="0"/>
          </a:p>
          <a:p>
            <a:r>
              <a:rPr lang="en-US" sz="2400" b="1" dirty="0" smtClean="0"/>
              <a:t>wires</a:t>
            </a:r>
            <a:r>
              <a:rPr lang="en-US" sz="2400" b="1" dirty="0"/>
              <a:t>!</a:t>
            </a:r>
          </a:p>
          <a:p>
            <a:endParaRPr lang="en-US" sz="2400" b="1" dirty="0"/>
          </a:p>
          <a:p>
            <a:r>
              <a:rPr lang="en-US" sz="2400" dirty="0"/>
              <a:t>Did I say $35 from </a:t>
            </a:r>
          </a:p>
          <a:p>
            <a:r>
              <a:rPr lang="en-US" sz="2400" dirty="0"/>
              <a:t>  Amazon?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9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Fluke 8840A  with 4 wire ohms </a:t>
            </a:r>
            <a:br>
              <a:rPr lang="en-US" dirty="0" smtClean="0"/>
            </a:br>
            <a:r>
              <a:rPr lang="en-US" dirty="0" smtClean="0"/>
              <a:t>Cheap, stable and reads to .001ohm!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" y="1524000"/>
            <a:ext cx="7774687" cy="5260822"/>
          </a:xfrm>
        </p:spPr>
      </p:pic>
    </p:spTree>
    <p:extLst>
      <p:ext uri="{BB962C8B-B14F-4D97-AF65-F5344CB8AC3E}">
        <p14:creationId xmlns:p14="http://schemas.microsoft.com/office/powerpoint/2010/main" val="352202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4 Wire Ohms Measurement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90" y="2133600"/>
            <a:ext cx="5117946" cy="2503170"/>
          </a:xfrm>
        </p:spPr>
      </p:pic>
      <p:sp>
        <p:nvSpPr>
          <p:cNvPr id="5" name="TextBox 4"/>
          <p:cNvSpPr txBox="1"/>
          <p:nvPr/>
        </p:nvSpPr>
        <p:spPr>
          <a:xfrm>
            <a:off x="23326" y="2285999"/>
            <a:ext cx="3300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technique extends</a:t>
            </a:r>
          </a:p>
          <a:p>
            <a:r>
              <a:rPr lang="en-US" sz="2400" dirty="0" smtClean="0"/>
              <a:t>The internal  circuit  to</a:t>
            </a:r>
          </a:p>
          <a:p>
            <a:r>
              <a:rPr lang="en-US" sz="2400" dirty="0" smtClean="0"/>
              <a:t>The outside.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" y="3985727"/>
            <a:ext cx="2872273" cy="2872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5257800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Mainly  for measurements below 1K ohms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AC/DC clamp on ammeter UT210E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1981200"/>
            <a:ext cx="12234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About </a:t>
            </a:r>
          </a:p>
          <a:p>
            <a:r>
              <a:rPr lang="en-US" sz="2800" dirty="0" smtClean="0"/>
              <a:t>$45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242809"/>
            <a:ext cx="16033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Reads </a:t>
            </a:r>
          </a:p>
          <a:p>
            <a:r>
              <a:rPr lang="en-US" sz="2800" dirty="0" smtClean="0"/>
              <a:t>Down to </a:t>
            </a:r>
          </a:p>
          <a:p>
            <a:r>
              <a:rPr lang="en-US" sz="2800" dirty="0" smtClean="0"/>
              <a:t>1ma DC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77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Power 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Power Meter Bird 4410A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373326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2057400"/>
            <a:ext cx="250421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Seven ranges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per element</a:t>
            </a:r>
          </a:p>
          <a:p>
            <a:endParaRPr lang="en-US" sz="2800" dirty="0"/>
          </a:p>
          <a:p>
            <a:r>
              <a:rPr lang="en-US" sz="2800" dirty="0" smtClean="0"/>
              <a:t>5% of reading!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315200" y="3048000"/>
            <a:ext cx="1824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$300 with </a:t>
            </a:r>
          </a:p>
          <a:p>
            <a:r>
              <a:rPr lang="en-US" sz="2800" dirty="0" smtClean="0"/>
              <a:t>elements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227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Daiwa CN801hp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  <p:sp>
        <p:nvSpPr>
          <p:cNvPr id="3" name="TextBox 2"/>
          <p:cNvSpPr txBox="1"/>
          <p:nvPr/>
        </p:nvSpPr>
        <p:spPr>
          <a:xfrm>
            <a:off x="152400" y="1905000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$60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34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Newer Imported type.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48768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7239000" y="32004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$50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17588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Has battery</a:t>
            </a:r>
          </a:p>
          <a:p>
            <a:r>
              <a:rPr lang="en-US" sz="2400" dirty="0" smtClean="0"/>
              <a:t>12 watts</a:t>
            </a:r>
          </a:p>
          <a:p>
            <a:r>
              <a:rPr lang="en-US" sz="2400" dirty="0" smtClean="0"/>
              <a:t>And other </a:t>
            </a:r>
          </a:p>
          <a:p>
            <a:r>
              <a:rPr lang="en-US" sz="2400" dirty="0" smtClean="0"/>
              <a:t>Ranges.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29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New Kid on the Block</a:t>
            </a:r>
            <a:br>
              <a:rPr lang="en-US" dirty="0" smtClean="0"/>
            </a:br>
            <a:r>
              <a:rPr lang="en-US" b="1" dirty="0"/>
              <a:t>N-Type RF Power Meter V7 10GHz 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67000"/>
            <a:ext cx="6406380" cy="2708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667000"/>
            <a:ext cx="21531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0-10Ghz</a:t>
            </a:r>
          </a:p>
          <a:p>
            <a:r>
              <a:rPr lang="en-US" sz="2400" dirty="0" smtClean="0"/>
              <a:t>-60dbm- 1watt</a:t>
            </a:r>
          </a:p>
          <a:p>
            <a:r>
              <a:rPr lang="en-US" sz="2400" dirty="0" smtClean="0"/>
              <a:t>Offset</a:t>
            </a:r>
          </a:p>
          <a:p>
            <a:r>
              <a:rPr lang="en-US" sz="2400" dirty="0" smtClean="0"/>
              <a:t>Charges </a:t>
            </a:r>
          </a:p>
          <a:p>
            <a:r>
              <a:rPr lang="en-US" sz="2400" dirty="0" smtClean="0"/>
              <a:t> through C</a:t>
            </a:r>
          </a:p>
          <a:p>
            <a:endParaRPr lang="en-US" sz="2400" dirty="0" smtClean="0"/>
          </a:p>
          <a:p>
            <a:r>
              <a:rPr lang="en-US" sz="2400" dirty="0" smtClean="0"/>
              <a:t>$85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183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Frequency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38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90600"/>
            <a:ext cx="7848600" cy="16764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029200"/>
            <a:ext cx="6400800" cy="914400"/>
          </a:xfrm>
        </p:spPr>
        <p:txBody>
          <a:bodyPr/>
          <a:lstStyle/>
          <a:p>
            <a:r>
              <a:rPr lang="en-US" dirty="0" smtClean="0"/>
              <a:t>Doug Millar K6JEY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371600"/>
            <a:ext cx="6830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Modern Choices on a Budget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228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457200"/>
            <a:ext cx="6019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600200"/>
            <a:ext cx="31854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GPS oscillator</a:t>
            </a:r>
          </a:p>
          <a:p>
            <a:r>
              <a:rPr lang="en-US" sz="3600" dirty="0" smtClean="0"/>
              <a:t>10MHz output </a:t>
            </a:r>
          </a:p>
          <a:p>
            <a:r>
              <a:rPr lang="en-US" sz="3600" dirty="0" smtClean="0"/>
              <a:t>Data output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96200" y="8382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$150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20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GPS Source with display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81200"/>
            <a:ext cx="5895032" cy="4191000"/>
          </a:xfrm>
        </p:spPr>
      </p:pic>
      <p:sp>
        <p:nvSpPr>
          <p:cNvPr id="5" name="TextBox 4"/>
          <p:cNvSpPr txBox="1"/>
          <p:nvPr/>
        </p:nvSpPr>
        <p:spPr>
          <a:xfrm>
            <a:off x="228600" y="2286000"/>
            <a:ext cx="25827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$190 </a:t>
            </a:r>
          </a:p>
          <a:p>
            <a:r>
              <a:rPr lang="en-US" sz="2800" dirty="0" smtClean="0"/>
              <a:t>Display shows </a:t>
            </a:r>
          </a:p>
          <a:p>
            <a:r>
              <a:rPr lang="en-US" sz="2800" dirty="0" smtClean="0"/>
              <a:t>Actual Freq.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44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Signal Generators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Elecraft XG3 Signal Generator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784411"/>
            <a:ext cx="8229600" cy="4157541"/>
          </a:xfrm>
        </p:spPr>
      </p:pic>
      <p:sp>
        <p:nvSpPr>
          <p:cNvPr id="3" name="TextBox 2"/>
          <p:cNvSpPr txBox="1"/>
          <p:nvPr/>
        </p:nvSpPr>
        <p:spPr>
          <a:xfrm>
            <a:off x="7620000" y="25146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$260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352800"/>
            <a:ext cx="32464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Accurate versatile</a:t>
            </a:r>
          </a:p>
          <a:p>
            <a:r>
              <a:rPr lang="en-US" sz="2800" dirty="0" smtClean="0"/>
              <a:t>Ham band</a:t>
            </a:r>
            <a:r>
              <a:rPr lang="en-US" sz="2800" dirty="0"/>
              <a:t> </a:t>
            </a:r>
            <a:r>
              <a:rPr lang="en-US" sz="2800" dirty="0" smtClean="0"/>
              <a:t>oriented</a:t>
            </a:r>
          </a:p>
          <a:p>
            <a:r>
              <a:rPr lang="en-US" sz="2800" dirty="0" smtClean="0"/>
              <a:t>Generator.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09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HP8642A/B</a:t>
            </a:r>
            <a:br>
              <a:rPr lang="en-US" dirty="0" smtClean="0"/>
            </a:br>
            <a:r>
              <a:rPr lang="en-US" dirty="0" smtClean="0"/>
              <a:t>DC to 2GHz generator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" y="1752600"/>
            <a:ext cx="896222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46571" y="1272923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$500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2775" y="5791200"/>
            <a:ext cx="8643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Nothing newer beats it for frequency  and attenuation</a:t>
            </a:r>
          </a:p>
          <a:p>
            <a:r>
              <a:rPr lang="en-US" sz="2800" dirty="0" smtClean="0"/>
              <a:t>(Be sure and change the fan!).</a:t>
            </a:r>
            <a:endParaRPr lang="en-US" sz="2800" dirty="0"/>
          </a:p>
        </p:txBody>
      </p:sp>
      <p:sp>
        <p:nvSpPr>
          <p:cNvPr id="3" name="AutoShape 2" descr="https://apis.mail.yahoo.com/ws/v3/mailboxes/@.id==VjN-d_a3Tn4UKu2FGzPmxN8NtyzIXIitG_1aRChmOz43QYu-RSoKVcycgI-cZb1c7gX86F676llwJijNHGM9Rx73ng/messages/@.id==AE8WYc85MKg_X-4-SwWxCDFRzwE/content/parts/@.id==2/thumbnail?appid=YMailNorrin&amp;downloadWhenThumbnailFails=true&amp;pid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s://apis.mail.yahoo.com/ws/v3/mailboxes/@.id==VjN-d_a3Tn4UKu2FGzPmxN8NtyzIXIitG_1aRChmOz43QYu-RSoKVcycgI-cZb1c7gX86F676llwJijNHGM9Rx73ng/messages/@.id==AE8WYc85MKg_X-4-SwWxCDFRzwE/content/parts/@.id==2/thumbnail?appid=YMailNorrin&amp;downloadWhenThumbnailFails=true&amp;pid=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Agilent 8647/48 A-D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035959" cy="4876800"/>
          </a:xfrm>
        </p:spPr>
      </p:pic>
    </p:spTree>
    <p:extLst>
      <p:ext uri="{BB962C8B-B14F-4D97-AF65-F5344CB8AC3E}">
        <p14:creationId xmlns:p14="http://schemas.microsoft.com/office/powerpoint/2010/main" val="4987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381000"/>
            <a:ext cx="8229600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WB-SG1      $168</a:t>
            </a:r>
            <a:br>
              <a:rPr lang="en-US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You will also need an external attenuator</a:t>
            </a:r>
            <a:br>
              <a:rPr lang="en-US" sz="3600" dirty="0" smtClean="0"/>
            </a:br>
            <a:r>
              <a:rPr lang="en-US" sz="3600" dirty="0" smtClean="0"/>
              <a:t> $50-100</a:t>
            </a:r>
            <a:endParaRPr lang="en-US" dirty="0"/>
          </a:p>
        </p:txBody>
      </p:sp>
      <p:sp>
        <p:nvSpPr>
          <p:cNvPr id="4" name="AutoShape 2" descr="https://apis.mail.yahoo.com/ws/v3/mailboxes/@.id==VjN-d_a3Tn4UKu2FGzPmxN8NtyzIXIitG_1aRChmOz43QYu-RSoKVcycgI-cZb1c7gX86F676llwJijNHGM9Rx73ng/messages/@.id==AE8WYc85MKg_X-4-SwWxCDFRzwE/content/parts/@.id==2/thumbnail?appid=YMailNorrin&amp;downloadWhenThumbnailFails=true&amp;pid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5" y="2362200"/>
            <a:ext cx="8229600" cy="42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2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External Attenuators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  <p:sp>
        <p:nvSpPr>
          <p:cNvPr id="3" name="TextBox 2"/>
          <p:cNvSpPr txBox="1"/>
          <p:nvPr/>
        </p:nvSpPr>
        <p:spPr>
          <a:xfrm>
            <a:off x="152400" y="2209800"/>
            <a:ext cx="1313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Narda </a:t>
            </a:r>
          </a:p>
          <a:p>
            <a:r>
              <a:rPr lang="en-US" dirty="0" smtClean="0"/>
              <a:t>Step </a:t>
            </a:r>
            <a:r>
              <a:rPr lang="en-US" dirty="0"/>
              <a:t>A</a:t>
            </a:r>
            <a:r>
              <a:rPr lang="en-US" dirty="0" smtClean="0"/>
              <a:t>tten.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495800"/>
            <a:ext cx="1039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Narda</a:t>
            </a:r>
          </a:p>
          <a:p>
            <a:r>
              <a:rPr lang="en-US" dirty="0" smtClean="0"/>
              <a:t>Variable</a:t>
            </a:r>
          </a:p>
          <a:p>
            <a:r>
              <a:rPr lang="en-US" dirty="0" smtClean="0"/>
              <a:t>Atten.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9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Spectrum Analyzers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Tiny SA Ultra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4876800" cy="4876800"/>
          </a:xfrm>
        </p:spPr>
      </p:pic>
      <p:sp>
        <p:nvSpPr>
          <p:cNvPr id="3" name="TextBox 2"/>
          <p:cNvSpPr txBox="1"/>
          <p:nvPr/>
        </p:nvSpPr>
        <p:spPr>
          <a:xfrm>
            <a:off x="304800" y="2286000"/>
            <a:ext cx="1915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Has 200hz </a:t>
            </a:r>
          </a:p>
          <a:p>
            <a:r>
              <a:rPr lang="en-US" dirty="0" smtClean="0"/>
              <a:t>Resolution BW</a:t>
            </a:r>
          </a:p>
          <a:p>
            <a:endParaRPr lang="en-US" dirty="0"/>
          </a:p>
          <a:p>
            <a:r>
              <a:rPr lang="en-US" dirty="0" smtClean="0"/>
              <a:t>Will go to 10GHz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Which gear do you use the most?</a:t>
            </a:r>
          </a:p>
          <a:p>
            <a:r>
              <a:rPr lang="en-US" sz="3600" dirty="0" smtClean="0"/>
              <a:t>What will you need in the future?</a:t>
            </a:r>
          </a:p>
          <a:p>
            <a:r>
              <a:rPr lang="en-US" sz="3600" dirty="0" smtClean="0"/>
              <a:t>Will you want to keep or get any favorites?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74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7" y="1371600"/>
            <a:ext cx="7315200" cy="6414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3KHz vs 300Hz RBW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" y="2971800"/>
            <a:ext cx="4432300" cy="3324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103" y="2080081"/>
            <a:ext cx="2800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         </a:t>
            </a:r>
          </a:p>
          <a:p>
            <a:r>
              <a:rPr lang="en-US" sz="2400" dirty="0" smtClean="0"/>
              <a:t>KNX at </a:t>
            </a:r>
            <a:r>
              <a:rPr lang="en-US" sz="2400" dirty="0" smtClean="0">
                <a:solidFill>
                  <a:srgbClr val="FF0000"/>
                </a:solidFill>
              </a:rPr>
              <a:t>3KHz</a:t>
            </a:r>
            <a:r>
              <a:rPr lang="en-US" sz="2400" dirty="0" smtClean="0"/>
              <a:t> RBW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2068159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     </a:t>
            </a:r>
          </a:p>
          <a:p>
            <a:pPr algn="ctr"/>
            <a:r>
              <a:rPr lang="en-US" sz="2400" dirty="0" smtClean="0"/>
              <a:t>        KNX at </a:t>
            </a:r>
            <a:r>
              <a:rPr lang="en-US" sz="2400" dirty="0" smtClean="0">
                <a:solidFill>
                  <a:srgbClr val="FF0000"/>
                </a:solidFill>
              </a:rPr>
              <a:t>300Hz </a:t>
            </a:r>
            <a:r>
              <a:rPr lang="en-US" sz="2400" dirty="0" smtClean="0"/>
              <a:t>RBW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911078"/>
            <a:ext cx="4513263" cy="33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12" y="3048000"/>
            <a:ext cx="7343710" cy="34823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1154097"/>
          </a:xfrm>
        </p:spPr>
        <p:txBody>
          <a:bodyPr/>
          <a:lstStyle/>
          <a:p>
            <a:pPr algn="ctr"/>
            <a:r>
              <a:rPr lang="en-US" dirty="0" smtClean="0"/>
              <a:t>Block Diagram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828800"/>
            <a:ext cx="24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IF is 980MHz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IF is 870KHz/SDR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56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315200" cy="71761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Tiny SA Ultra Inside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5692140" cy="516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0440" y="5193268"/>
            <a:ext cx="24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Attenuator, LNA, Input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49960" y="2057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Generator output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9480" y="3276600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Mixer, filters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19480" y="4038600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Switched 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Anritsu MT8212B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5" y="1600200"/>
            <a:ext cx="7042310" cy="4876800"/>
          </a:xfrm>
        </p:spPr>
      </p:pic>
      <p:sp>
        <p:nvSpPr>
          <p:cNvPr id="3" name="TextBox 2"/>
          <p:cNvSpPr txBox="1"/>
          <p:nvPr/>
        </p:nvSpPr>
        <p:spPr>
          <a:xfrm>
            <a:off x="7401516" y="1637871"/>
            <a:ext cx="170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$400-800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6172200"/>
            <a:ext cx="3443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Best all in one deal-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870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MT8212b Screen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8190" y="4034790"/>
            <a:ext cx="7620" cy="76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90" y="3425190"/>
            <a:ext cx="7620" cy="7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90" y="3425190"/>
            <a:ext cx="7620" cy="7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90" y="3425190"/>
            <a:ext cx="7620" cy="7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7" y="1600200"/>
            <a:ext cx="8365066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algn="ctr"/>
            <a:r>
              <a:rPr lang="en-US" dirty="0" smtClean="0"/>
              <a:t>Anritsu MS2712E  9Kc to 4GHz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" y="2228850"/>
            <a:ext cx="8229600" cy="4629150"/>
          </a:xfrm>
        </p:spPr>
      </p:pic>
      <p:sp>
        <p:nvSpPr>
          <p:cNvPr id="5" name="TextBox 4"/>
          <p:cNvSpPr txBox="1"/>
          <p:nvPr/>
        </p:nvSpPr>
        <p:spPr>
          <a:xfrm>
            <a:off x="5410199" y="6107668"/>
            <a:ext cx="118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$1500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793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Battery operated, hand held,  GPS frequency correction</a:t>
            </a:r>
            <a:r>
              <a:rPr lang="en-US" sz="24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88545" y="23622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$1500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264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Anritsu m2712E Screen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5" y="1752600"/>
            <a:ext cx="8822135" cy="4284249"/>
          </a:xfrm>
        </p:spPr>
      </p:pic>
    </p:spTree>
    <p:extLst>
      <p:ext uri="{BB962C8B-B14F-4D97-AF65-F5344CB8AC3E}">
        <p14:creationId xmlns:p14="http://schemas.microsoft.com/office/powerpoint/2010/main" val="36381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Oscilloscope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want one with auto set</a:t>
            </a:r>
          </a:p>
          <a:p>
            <a:r>
              <a:rPr lang="en-US" dirty="0" smtClean="0"/>
              <a:t>Analogue like display-  256 levels of intensity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7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00" y="533400"/>
            <a:ext cx="34068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Excellent </a:t>
            </a:r>
            <a:br>
              <a:rPr lang="en-US" dirty="0" smtClean="0"/>
            </a:br>
            <a:r>
              <a:rPr lang="en-US" dirty="0" smtClean="0"/>
              <a:t>100MHz </a:t>
            </a:r>
            <a:br>
              <a:rPr lang="en-US" dirty="0" smtClean="0"/>
            </a:br>
            <a:r>
              <a:rPr lang="en-US" dirty="0" smtClean="0"/>
              <a:t>scope &lt;$100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00" y="9144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Rigol DHO802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8004166" cy="4876800"/>
          </a:xfrm>
        </p:spPr>
      </p:pic>
      <p:sp>
        <p:nvSpPr>
          <p:cNvPr id="6" name="TextBox 5"/>
          <p:cNvSpPr txBox="1"/>
          <p:nvPr/>
        </p:nvSpPr>
        <p:spPr>
          <a:xfrm>
            <a:off x="136849" y="1219200"/>
            <a:ext cx="3219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70MHz- $299 USB c</a:t>
            </a:r>
          </a:p>
          <a:p>
            <a:r>
              <a:rPr lang="en-US" dirty="0" smtClean="0"/>
              <a:t>Touchscreen, HDMI, 2” Thick!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6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MULTIMETERS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63" y="381000"/>
            <a:ext cx="6096000" cy="627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62000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Frequency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Counter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743200"/>
            <a:ext cx="19030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$115</a:t>
            </a:r>
          </a:p>
          <a:p>
            <a:r>
              <a:rPr lang="en-US" sz="3600" dirty="0" smtClean="0"/>
              <a:t>13 digits</a:t>
            </a:r>
          </a:p>
          <a:p>
            <a:r>
              <a:rPr lang="en-US" sz="3600" dirty="0" smtClean="0"/>
              <a:t>0-6GHz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67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Miscellaneous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LCR Meter DE 5000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20832"/>
            <a:ext cx="4151578" cy="5537168"/>
          </a:xfrm>
        </p:spPr>
      </p:pic>
      <p:sp>
        <p:nvSpPr>
          <p:cNvPr id="5" name="TextBox 4"/>
          <p:cNvSpPr txBox="1"/>
          <p:nvPr/>
        </p:nvSpPr>
        <p:spPr>
          <a:xfrm>
            <a:off x="228600" y="2286000"/>
            <a:ext cx="42114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292934"/>
                </a:solidFill>
              </a:rPr>
              <a:t>LCR meter </a:t>
            </a:r>
          </a:p>
          <a:p>
            <a:r>
              <a:rPr lang="en-US" sz="3600" dirty="0" smtClean="0">
                <a:solidFill>
                  <a:srgbClr val="292934"/>
                </a:solidFill>
              </a:rPr>
              <a:t>ESR measurement </a:t>
            </a:r>
          </a:p>
          <a:p>
            <a:r>
              <a:rPr lang="en-US" sz="3600" dirty="0" smtClean="0">
                <a:solidFill>
                  <a:srgbClr val="292934"/>
                </a:solidFill>
              </a:rPr>
              <a:t>.01 ohm resolution</a:t>
            </a:r>
          </a:p>
          <a:p>
            <a:endParaRPr lang="en-US" sz="3600" dirty="0" smtClean="0">
              <a:solidFill>
                <a:srgbClr val="292934"/>
              </a:solidFill>
            </a:endParaRPr>
          </a:p>
          <a:p>
            <a:r>
              <a:rPr lang="en-US" sz="3600" dirty="0" smtClean="0">
                <a:solidFill>
                  <a:srgbClr val="292934"/>
                </a:solidFill>
              </a:rPr>
              <a:t>Less than </a:t>
            </a:r>
            <a:r>
              <a:rPr lang="en-US" sz="3600" b="1" dirty="0" smtClean="0">
                <a:solidFill>
                  <a:srgbClr val="292934"/>
                </a:solidFill>
              </a:rPr>
              <a:t>$80</a:t>
            </a:r>
            <a:endParaRPr lang="en-US" sz="3600" b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MESR 100 v2  ESR 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45161"/>
            <a:ext cx="5463073" cy="5463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828800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good quality</a:t>
            </a:r>
          </a:p>
          <a:p>
            <a:r>
              <a:rPr lang="en-US" dirty="0" smtClean="0"/>
              <a:t>It tells </a:t>
            </a:r>
            <a:r>
              <a:rPr lang="en-US" smtClean="0"/>
              <a:t>you what to do.</a:t>
            </a:r>
            <a:endParaRPr lang="en-US" dirty="0" smtClean="0"/>
          </a:p>
          <a:p>
            <a:r>
              <a:rPr lang="en-US" dirty="0" smtClean="0"/>
              <a:t>About $50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8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SV34401 VNA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00200"/>
            <a:ext cx="5181600" cy="5181600"/>
          </a:xfrm>
        </p:spPr>
      </p:pic>
      <p:sp>
        <p:nvSpPr>
          <p:cNvPr id="5" name="TextBox 4"/>
          <p:cNvSpPr txBox="1"/>
          <p:nvPr/>
        </p:nvSpPr>
        <p:spPr>
          <a:xfrm>
            <a:off x="0" y="1828800"/>
            <a:ext cx="33201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50KHz-4.4GHz</a:t>
            </a:r>
          </a:p>
          <a:p>
            <a:endParaRPr lang="en-US" sz="2400" dirty="0"/>
          </a:p>
          <a:p>
            <a:r>
              <a:rPr lang="en-US" sz="2400" dirty="0" smtClean="0"/>
              <a:t>100db Dynamic Range</a:t>
            </a:r>
          </a:p>
          <a:p>
            <a:endParaRPr lang="en-US" sz="2400" dirty="0"/>
          </a:p>
          <a:p>
            <a:r>
              <a:rPr lang="en-US" sz="2400" dirty="0" smtClean="0"/>
              <a:t>Full featured</a:t>
            </a:r>
          </a:p>
          <a:p>
            <a:r>
              <a:rPr lang="en-US" sz="2400" dirty="0" smtClean="0"/>
              <a:t>Does TDR</a:t>
            </a:r>
          </a:p>
          <a:p>
            <a:endParaRPr lang="en-US" sz="2400" dirty="0"/>
          </a:p>
          <a:p>
            <a:r>
              <a:rPr lang="en-US" sz="2400" dirty="0" smtClean="0"/>
              <a:t>$300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70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NanoVNA-F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</a:rPr>
              <a:t>Double check the calibration load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2331502"/>
            <a:ext cx="4526498" cy="452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2800" y="29718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$120</a:t>
            </a:r>
          </a:p>
        </p:txBody>
      </p:sp>
    </p:spTree>
    <p:extLst>
      <p:ext uri="{BB962C8B-B14F-4D97-AF65-F5344CB8AC3E}">
        <p14:creationId xmlns:p14="http://schemas.microsoft.com/office/powerpoint/2010/main" val="25019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 Resistance vs.   </a:t>
            </a:r>
            <a:r>
              <a:rPr lang="en-US" dirty="0"/>
              <a:t>Return Loss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b="1" dirty="0" smtClean="0"/>
              <a:t>            Resistance          SWR            Return Loss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    50.5 ohms	   1.01		   46db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 51.0                    1.02               40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51.5                    1.03               36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52.0                    1.04               34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52.5                    1.05               32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259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50.41              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50.017      (M1408)       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49.89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49.5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50.22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49.85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50.22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51.16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50.12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50.67  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48.19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49.87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50.35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50.20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sz="2000" b="1" dirty="0" smtClean="0">
                <a:solidFill>
                  <a:srgbClr val="292934"/>
                </a:solidFill>
              </a:rPr>
              <a:t> 50.15 </a:t>
            </a:r>
            <a:endParaRPr lang="en-US" sz="2000" dirty="0" smtClean="0">
              <a:solidFill>
                <a:srgbClr val="292934"/>
              </a:solidFill>
            </a:endParaRPr>
          </a:p>
          <a:p>
            <a:r>
              <a:rPr lang="en-US" b="1" dirty="0" smtClean="0">
                <a:solidFill>
                  <a:srgbClr val="292934"/>
                </a:solidFill>
              </a:rPr>
              <a:t> </a:t>
            </a:r>
            <a:endParaRPr lang="en-US" dirty="0" smtClean="0">
              <a:solidFill>
                <a:srgbClr val="29293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048000"/>
            <a:ext cx="426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92934"/>
                </a:solidFill>
              </a:rPr>
              <a:t>All below are 26.5GHz+</a:t>
            </a:r>
          </a:p>
          <a:p>
            <a:endParaRPr lang="en-US" sz="2400" dirty="0" smtClean="0">
              <a:solidFill>
                <a:srgbClr val="292934"/>
              </a:solidFill>
            </a:endParaRPr>
          </a:p>
          <a:p>
            <a:r>
              <a:rPr lang="en-US" sz="2400" b="1" dirty="0" smtClean="0">
                <a:solidFill>
                  <a:srgbClr val="292934"/>
                </a:solidFill>
              </a:rPr>
              <a:t> 50.058  HP909d  </a:t>
            </a:r>
            <a:endParaRPr lang="en-US" sz="2400" dirty="0" smtClean="0">
              <a:solidFill>
                <a:srgbClr val="292934"/>
              </a:solidFill>
            </a:endParaRPr>
          </a:p>
          <a:p>
            <a:r>
              <a:rPr lang="en-US" sz="2400" b="1" dirty="0" smtClean="0">
                <a:solidFill>
                  <a:srgbClr val="292934"/>
                </a:solidFill>
              </a:rPr>
              <a:t> 50.080  Anritsu  40Ghz</a:t>
            </a:r>
            <a:endParaRPr lang="en-US" sz="2400" dirty="0" smtClean="0">
              <a:solidFill>
                <a:srgbClr val="292934"/>
              </a:solidFill>
            </a:endParaRPr>
          </a:p>
          <a:p>
            <a:r>
              <a:rPr lang="en-US" sz="2400" b="1" dirty="0" smtClean="0">
                <a:solidFill>
                  <a:srgbClr val="292934"/>
                </a:solidFill>
              </a:rPr>
              <a:t> 50.040  Anritsu   40GHz</a:t>
            </a:r>
            <a:endParaRPr lang="en-US" sz="2400" dirty="0" smtClean="0">
              <a:solidFill>
                <a:srgbClr val="292934"/>
              </a:solidFill>
            </a:endParaRPr>
          </a:p>
          <a:p>
            <a:r>
              <a:rPr lang="en-US" sz="2400" b="1" dirty="0" smtClean="0">
                <a:solidFill>
                  <a:srgbClr val="292934"/>
                </a:solidFill>
              </a:rPr>
              <a:t> 50.070  Winchel  40GHz</a:t>
            </a:r>
            <a:endParaRPr lang="en-US" sz="2400" dirty="0" smtClean="0">
              <a:solidFill>
                <a:srgbClr val="292934"/>
              </a:solidFill>
            </a:endParaRPr>
          </a:p>
          <a:p>
            <a:r>
              <a:rPr lang="en-US" sz="2400" b="1" dirty="0" smtClean="0">
                <a:solidFill>
                  <a:srgbClr val="292934"/>
                </a:solidFill>
              </a:rPr>
              <a:t> 50.012  Anritsu 28V50               		65GHz</a:t>
            </a:r>
            <a:endParaRPr lang="en-US" sz="2400" dirty="0" smtClean="0">
              <a:solidFill>
                <a:srgbClr val="292934"/>
              </a:solidFill>
            </a:endParaRPr>
          </a:p>
          <a:p>
            <a:r>
              <a:rPr lang="en-US" sz="2400" b="1" dirty="0" smtClean="0">
                <a:solidFill>
                  <a:srgbClr val="292934"/>
                </a:solidFill>
              </a:rPr>
              <a:t> 50.264  HP85138  50GHz</a:t>
            </a:r>
            <a:endParaRPr lang="en-US" sz="2400" dirty="0" smtClean="0">
              <a:solidFill>
                <a:srgbClr val="292934"/>
              </a:solidFill>
            </a:endParaRPr>
          </a:p>
          <a:p>
            <a:endParaRPr lang="en-US" sz="2400" dirty="0" smtClean="0">
              <a:solidFill>
                <a:srgbClr val="292934"/>
              </a:solidFill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1357800" y="1454497"/>
            <a:ext cx="152400" cy="228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Decision 4"/>
          <p:cNvSpPr/>
          <p:nvPr/>
        </p:nvSpPr>
        <p:spPr>
          <a:xfrm>
            <a:off x="1191900" y="4215600"/>
            <a:ext cx="262200" cy="2286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1498" y="326211"/>
            <a:ext cx="678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Resistance Measurements of a </a:t>
            </a:r>
            <a:r>
              <a:rPr lang="en-US" sz="2800" b="1" dirty="0" smtClean="0">
                <a:solidFill>
                  <a:srgbClr val="FF0000"/>
                </a:solidFill>
              </a:rPr>
              <a:t>Group </a:t>
            </a:r>
            <a:r>
              <a:rPr lang="en-US" sz="2800" b="1" dirty="0" smtClean="0">
                <a:solidFill>
                  <a:srgbClr val="FF0000"/>
                </a:solidFill>
              </a:rPr>
              <a:t>Of 21 </a:t>
            </a:r>
            <a:r>
              <a:rPr lang="en-US" sz="2800" b="1" dirty="0" smtClean="0">
                <a:solidFill>
                  <a:srgbClr val="FF0000"/>
                </a:solidFill>
              </a:rPr>
              <a:t>SMA 50 Ohm </a:t>
            </a:r>
            <a:r>
              <a:rPr lang="en-US" sz="2800" b="1" dirty="0">
                <a:solidFill>
                  <a:srgbClr val="FF0000"/>
                </a:solidFill>
              </a:rPr>
              <a:t>Loads 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8057"/>
            <a:ext cx="7086600" cy="5314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681335"/>
            <a:ext cx="505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Notice the difference in Strain relief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487269"/>
            <a:ext cx="4119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Cable  shield and dielectric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To  connector interface is the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problem.. </a:t>
            </a:r>
            <a:r>
              <a:rPr lang="en-US" sz="2400" dirty="0" smtClean="0">
                <a:solidFill>
                  <a:schemeClr val="bg1"/>
                </a:solidFill>
              </a:rPr>
              <a:t>Strain </a:t>
            </a:r>
            <a:r>
              <a:rPr lang="en-US" sz="2400" dirty="0" err="1" smtClean="0">
                <a:solidFill>
                  <a:schemeClr val="bg1"/>
                </a:solidFill>
              </a:rPr>
              <a:t>releif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3800866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Utiflex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453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 all read correctly with 50ohms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4876800" cy="4876800"/>
          </a:xfrm>
        </p:spPr>
      </p:pic>
      <p:sp>
        <p:nvSpPr>
          <p:cNvPr id="3" name="TextBox 2"/>
          <p:cNvSpPr txBox="1"/>
          <p:nvPr/>
        </p:nvSpPr>
        <p:spPr>
          <a:xfrm>
            <a:off x="37800" y="1930800"/>
            <a:ext cx="11272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Fluke</a:t>
            </a:r>
          </a:p>
          <a:p>
            <a:r>
              <a:rPr lang="en-US" sz="2400" dirty="0" smtClean="0"/>
              <a:t>8060a </a:t>
            </a:r>
          </a:p>
          <a:p>
            <a:r>
              <a:rPr lang="en-US" sz="2400" dirty="0" smtClean="0"/>
              <a:t>(1977)</a:t>
            </a:r>
          </a:p>
          <a:p>
            <a:r>
              <a:rPr lang="en-US" sz="2400" dirty="0" smtClean="0"/>
              <a:t>87iii </a:t>
            </a:r>
          </a:p>
          <a:p>
            <a:r>
              <a:rPr lang="en-US" sz="2400" dirty="0" smtClean="0"/>
              <a:t>(2000)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1800" y="4389600"/>
            <a:ext cx="21194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Fluke 77 </a:t>
            </a:r>
          </a:p>
          <a:p>
            <a:r>
              <a:rPr lang="en-US" sz="2400" dirty="0" smtClean="0"/>
              <a:t>(1980)</a:t>
            </a:r>
          </a:p>
          <a:p>
            <a:r>
              <a:rPr lang="en-US" sz="2400" dirty="0" smtClean="0"/>
              <a:t>Mastech 8906</a:t>
            </a:r>
          </a:p>
          <a:p>
            <a:r>
              <a:rPr lang="en-US" sz="2400" dirty="0" smtClean="0"/>
              <a:t>(1999)</a:t>
            </a:r>
          </a:p>
          <a:p>
            <a:r>
              <a:rPr lang="en-US" sz="2400" dirty="0" smtClean="0"/>
              <a:t>Fluke 115</a:t>
            </a:r>
          </a:p>
          <a:p>
            <a:r>
              <a:rPr lang="en-US" sz="2400" dirty="0" smtClean="0"/>
              <a:t> (2010)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394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VNA 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4419600" cy="4419600"/>
          </a:xfrm>
        </p:spPr>
      </p:pic>
      <p:sp>
        <p:nvSpPr>
          <p:cNvPr id="5" name="TextBox 4"/>
          <p:cNvSpPr txBox="1"/>
          <p:nvPr/>
        </p:nvSpPr>
        <p:spPr>
          <a:xfrm>
            <a:off x="1143000" y="190500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SDR-Kits $35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69608" y="2089666"/>
            <a:ext cx="27631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User’s Manual</a:t>
            </a:r>
          </a:p>
          <a:p>
            <a:pPr algn="ctr"/>
            <a:r>
              <a:rPr lang="en-US" dirty="0" smtClean="0"/>
              <a:t>    </a:t>
            </a:r>
            <a:r>
              <a:rPr lang="en-US" sz="2400" b="1" dirty="0" smtClean="0"/>
              <a:t>HP 8720B   VNA</a:t>
            </a:r>
          </a:p>
          <a:p>
            <a:endParaRPr lang="en-US" dirty="0"/>
          </a:p>
          <a:p>
            <a:r>
              <a:rPr lang="en-US" dirty="0" smtClean="0"/>
              <a:t>     (Download a PDF)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Calibrators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RCL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Handy calibration tool and cheap</a:t>
            </a:r>
          </a:p>
          <a:p>
            <a:r>
              <a:rPr lang="en-US" dirty="0" smtClean="0"/>
              <a:t>Resistance</a:t>
            </a:r>
          </a:p>
          <a:p>
            <a:r>
              <a:rPr lang="en-US" dirty="0" smtClean="0"/>
              <a:t>Capacitance</a:t>
            </a:r>
          </a:p>
          <a:p>
            <a:r>
              <a:rPr lang="en-US" dirty="0" smtClean="0"/>
              <a:t>Inductance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81200"/>
            <a:ext cx="4648200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2430" y="4191000"/>
            <a:ext cx="444224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EBay- “</a:t>
            </a:r>
            <a:r>
              <a:rPr lang="en-US" b="1" dirty="0"/>
              <a:t>High Precision </a:t>
            </a:r>
            <a:endParaRPr lang="en-US" b="1" dirty="0" smtClean="0"/>
          </a:p>
          <a:p>
            <a:r>
              <a:rPr lang="en-US" b="1" dirty="0" smtClean="0"/>
              <a:t>Inductance </a:t>
            </a:r>
            <a:r>
              <a:rPr lang="en-US" b="1" dirty="0"/>
              <a:t>Resistor </a:t>
            </a:r>
            <a:r>
              <a:rPr lang="en-US" b="1" dirty="0" smtClean="0"/>
              <a:t>Capacitor</a:t>
            </a:r>
          </a:p>
          <a:p>
            <a:r>
              <a:rPr lang="en-US" b="1" dirty="0" smtClean="0"/>
              <a:t> </a:t>
            </a:r>
            <a:r>
              <a:rPr lang="en-US" b="1" dirty="0"/>
              <a:t>LRC Calibrate Reference Module </a:t>
            </a:r>
            <a:r>
              <a:rPr lang="en-US" b="1" dirty="0" smtClean="0"/>
              <a:t>Box”</a:t>
            </a:r>
            <a:endParaRPr lang="en-US" b="1" dirty="0"/>
          </a:p>
          <a:p>
            <a:r>
              <a:rPr lang="en-US" dirty="0" smtClean="0">
                <a:solidFill>
                  <a:srgbClr val="00B0F0"/>
                </a:solidFill>
              </a:rPr>
              <a:t>. </a:t>
            </a:r>
            <a:r>
              <a:rPr lang="en-US" dirty="0" smtClean="0"/>
              <a:t>Calibration to 5 digits. </a:t>
            </a:r>
            <a:r>
              <a:rPr lang="en-US" dirty="0"/>
              <a:t>o</a:t>
            </a:r>
            <a:r>
              <a:rPr lang="en-US" dirty="0" smtClean="0"/>
              <a:t>r so. 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sz="2800" b="1" dirty="0"/>
              <a:t>About $25</a:t>
            </a:r>
          </a:p>
        </p:txBody>
      </p:sp>
    </p:spTree>
    <p:extLst>
      <p:ext uri="{BB962C8B-B14F-4D97-AF65-F5344CB8AC3E}">
        <p14:creationId xmlns:p14="http://schemas.microsoft.com/office/powerpoint/2010/main" val="3839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RCL Box Cal Data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8000" y="1447800"/>
            <a:ext cx="5410200" cy="5410200"/>
          </a:xfrm>
        </p:spPr>
      </p:pic>
      <p:sp>
        <p:nvSpPr>
          <p:cNvPr id="3" name="TextBox 2"/>
          <p:cNvSpPr txBox="1"/>
          <p:nvPr/>
        </p:nvSpPr>
        <p:spPr>
          <a:xfrm>
            <a:off x="76200" y="3029129"/>
            <a:ext cx="27414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617.2uh @10KHz</a:t>
            </a:r>
          </a:p>
          <a:p>
            <a:r>
              <a:rPr lang="en-US" sz="2400" dirty="0" smtClean="0"/>
              <a:t>623.0uh@100KHZ</a:t>
            </a:r>
          </a:p>
          <a:p>
            <a:r>
              <a:rPr lang="en-US" sz="2400" dirty="0" smtClean="0"/>
              <a:t>5.7980 Ohms</a:t>
            </a:r>
          </a:p>
          <a:p>
            <a:r>
              <a:rPr lang="en-US" sz="2400" dirty="0" smtClean="0"/>
              <a:t>19.819nf@10KHz</a:t>
            </a:r>
          </a:p>
          <a:p>
            <a:r>
              <a:rPr lang="en-US" sz="2400" dirty="0" smtClean="0"/>
              <a:t>plus cal. date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38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yourself a resistance standard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71600"/>
            <a:ext cx="5486400" cy="5486400"/>
          </a:xfrm>
        </p:spPr>
      </p:pic>
      <p:sp>
        <p:nvSpPr>
          <p:cNvPr id="6" name="TextBox 5"/>
          <p:cNvSpPr txBox="1"/>
          <p:nvPr/>
        </p:nvSpPr>
        <p:spPr>
          <a:xfrm>
            <a:off x="29501" y="3124200"/>
            <a:ext cx="1689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Check for </a:t>
            </a:r>
          </a:p>
          <a:p>
            <a:r>
              <a:rPr lang="en-US" sz="2400" b="1" dirty="0" smtClean="0"/>
              <a:t>ESI SR-1 </a:t>
            </a:r>
          </a:p>
          <a:p>
            <a:endParaRPr lang="en-US" sz="24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28600" y="1905000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That is labeled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43943" y="25146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Honeywell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3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Make your 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need a good resistor and a two pin banana plug</a:t>
            </a:r>
          </a:p>
          <a:p>
            <a:r>
              <a:rPr lang="en-US" dirty="0" smtClean="0"/>
              <a:t>.005% at 10K ohm (VR marking)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/>
              <a:t>Vishay RNC90Y10K000VR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90814"/>
            <a:ext cx="3788691" cy="4107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4200"/>
            <a:ext cx="4521200" cy="339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6019800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$10 on EBay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3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Calibration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447800"/>
            <a:ext cx="7213600" cy="5410200"/>
          </a:xfrm>
        </p:spPr>
      </p:pic>
    </p:spTree>
    <p:extLst>
      <p:ext uri="{BB962C8B-B14F-4D97-AF65-F5344CB8AC3E}">
        <p14:creationId xmlns:p14="http://schemas.microsoft.com/office/powerpoint/2010/main" val="8302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Voltage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 quality</a:t>
            </a:r>
          </a:p>
          <a:p>
            <a:r>
              <a:rPr lang="en-US" dirty="0" smtClean="0"/>
              <a:t>Comes with cal. data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at $160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From</a:t>
            </a:r>
          </a:p>
          <a:p>
            <a:pPr marL="0" indent="0">
              <a:buNone/>
            </a:pPr>
            <a:r>
              <a:rPr lang="en-US" dirty="0" smtClean="0"/>
              <a:t> “Voltagestandard.com”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76" y="1398814"/>
            <a:ext cx="516586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Cheaper- 4 Output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00200"/>
            <a:ext cx="48768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228600" y="1981200"/>
            <a:ext cx="250581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$60 with PS</a:t>
            </a:r>
          </a:p>
          <a:p>
            <a:endParaRPr lang="en-US" dirty="0"/>
          </a:p>
          <a:p>
            <a:r>
              <a:rPr lang="en-US" dirty="0" smtClean="0"/>
              <a:t>Has Cal Data (6 digits)</a:t>
            </a:r>
          </a:p>
          <a:p>
            <a:r>
              <a:rPr lang="en-US" u="sng" dirty="0" smtClean="0"/>
              <a:t>Very</a:t>
            </a:r>
            <a:r>
              <a:rPr lang="en-US" dirty="0" smtClean="0"/>
              <a:t> stable </a:t>
            </a:r>
          </a:p>
          <a:p>
            <a:r>
              <a:rPr lang="en-US" dirty="0" smtClean="0"/>
              <a:t>LM399.</a:t>
            </a:r>
          </a:p>
          <a:p>
            <a:r>
              <a:rPr lang="en-US" dirty="0" smtClean="0"/>
              <a:t>Well designed</a:t>
            </a:r>
          </a:p>
          <a:p>
            <a:r>
              <a:rPr lang="en-US" dirty="0" smtClean="0"/>
              <a:t>Mine- 10.233214 v</a:t>
            </a:r>
          </a:p>
          <a:p>
            <a:endParaRPr lang="en-US" dirty="0"/>
          </a:p>
          <a:p>
            <a:r>
              <a:rPr lang="en-US" dirty="0" smtClean="0"/>
              <a:t>Listing-</a:t>
            </a:r>
          </a:p>
          <a:p>
            <a:r>
              <a:rPr lang="en-US" b="1" dirty="0"/>
              <a:t>LM399 Power </a:t>
            </a:r>
            <a:endParaRPr lang="en-US" b="1" dirty="0" smtClean="0"/>
          </a:p>
          <a:p>
            <a:r>
              <a:rPr lang="en-US" b="1" dirty="0" smtClean="0"/>
              <a:t>Reference </a:t>
            </a:r>
            <a:r>
              <a:rPr lang="en-US" b="1" dirty="0"/>
              <a:t>Module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Good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83094"/>
            <a:ext cx="5257800" cy="5257800"/>
          </a:xfrm>
        </p:spPr>
      </p:pic>
      <p:sp>
        <p:nvSpPr>
          <p:cNvPr id="5" name="TextBox 4"/>
          <p:cNvSpPr txBox="1"/>
          <p:nvPr/>
        </p:nvSpPr>
        <p:spPr>
          <a:xfrm>
            <a:off x="381000" y="2438400"/>
            <a:ext cx="21595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Regulator is </a:t>
            </a:r>
          </a:p>
          <a:p>
            <a:r>
              <a:rPr lang="en-US" dirty="0"/>
              <a:t> </a:t>
            </a:r>
            <a:r>
              <a:rPr lang="en-US" dirty="0" smtClean="0"/>
              <a:t>  insulated </a:t>
            </a:r>
          </a:p>
          <a:p>
            <a:r>
              <a:rPr lang="en-US" dirty="0"/>
              <a:t> </a:t>
            </a:r>
            <a:r>
              <a:rPr lang="en-US" dirty="0" smtClean="0"/>
              <a:t>  Isolated</a:t>
            </a:r>
          </a:p>
          <a:p>
            <a:endParaRPr lang="en-US" dirty="0"/>
          </a:p>
          <a:p>
            <a:r>
              <a:rPr lang="en-US" dirty="0" smtClean="0"/>
              <a:t>Power supply  well </a:t>
            </a:r>
          </a:p>
          <a:p>
            <a:r>
              <a:rPr lang="en-US" dirty="0"/>
              <a:t> </a:t>
            </a:r>
            <a:r>
              <a:rPr lang="en-US" dirty="0" smtClean="0"/>
              <a:t>   regulated</a:t>
            </a:r>
          </a:p>
          <a:p>
            <a:r>
              <a:rPr lang="en-US" dirty="0" smtClean="0"/>
              <a:t>Good Temp co </a:t>
            </a:r>
          </a:p>
          <a:p>
            <a:r>
              <a:rPr lang="en-US"/>
              <a:t> </a:t>
            </a:r>
            <a:r>
              <a:rPr lang="en-US" smtClean="0"/>
              <a:t>    resistors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You Can Keep an old Friend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44266"/>
            <a:ext cx="4379976" cy="4876800"/>
          </a:xfrm>
        </p:spPr>
      </p:pic>
      <p:sp>
        <p:nvSpPr>
          <p:cNvPr id="5" name="TextBox 4"/>
          <p:cNvSpPr txBox="1"/>
          <p:nvPr/>
        </p:nvSpPr>
        <p:spPr>
          <a:xfrm>
            <a:off x="228600" y="1981200"/>
            <a:ext cx="243169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But- </a:t>
            </a:r>
          </a:p>
          <a:p>
            <a:r>
              <a:rPr lang="en-US" sz="2400" dirty="0" smtClean="0"/>
              <a:t>You get Tired of-</a:t>
            </a:r>
          </a:p>
          <a:p>
            <a:endParaRPr lang="en-US" sz="2400" dirty="0"/>
          </a:p>
          <a:p>
            <a:r>
              <a:rPr lang="en-US" sz="2400" dirty="0" smtClean="0"/>
              <a:t>Too many</a:t>
            </a:r>
          </a:p>
          <a:p>
            <a:r>
              <a:rPr lang="en-US" sz="2400" dirty="0" smtClean="0"/>
              <a:t>  leads</a:t>
            </a:r>
          </a:p>
          <a:p>
            <a:r>
              <a:rPr lang="en-US" sz="2400" dirty="0" smtClean="0"/>
              <a:t>  switches</a:t>
            </a:r>
          </a:p>
          <a:p>
            <a:r>
              <a:rPr lang="en-US" sz="2400" dirty="0" smtClean="0"/>
              <a:t>  scales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Zeroings</a:t>
            </a:r>
            <a:endParaRPr lang="en-US" sz="2400" dirty="0" smtClean="0"/>
          </a:p>
          <a:p>
            <a:r>
              <a:rPr lang="en-US" sz="2400" dirty="0" smtClean="0"/>
              <a:t>Warm up time</a:t>
            </a:r>
          </a:p>
          <a:p>
            <a:endParaRPr lang="en-US" sz="2400" dirty="0"/>
          </a:p>
          <a:p>
            <a:r>
              <a:rPr lang="en-US" sz="2400" dirty="0" smtClean="0"/>
              <a:t>It is still a good</a:t>
            </a:r>
          </a:p>
          <a:p>
            <a:r>
              <a:rPr lang="en-US" sz="2400" dirty="0" smtClean="0"/>
              <a:t>RF voltmeter.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58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196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Save your eyes,</a:t>
            </a:r>
            <a:br>
              <a:rPr lang="en-US" dirty="0" smtClean="0"/>
            </a:br>
            <a:r>
              <a:rPr lang="en-US" dirty="0" smtClean="0"/>
              <a:t> do better work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Koolertron 4.3” screen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$</a:t>
            </a:r>
            <a:r>
              <a:rPr lang="en-US" dirty="0">
                <a:solidFill>
                  <a:schemeClr val="tx1"/>
                </a:solidFill>
              </a:rPr>
              <a:t>7</a:t>
            </a:r>
            <a:r>
              <a:rPr lang="en-US" dirty="0" smtClean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6304"/>
            <a:ext cx="3795325" cy="6741696"/>
          </a:xfrm>
        </p:spPr>
      </p:pic>
    </p:spTree>
    <p:extLst>
      <p:ext uri="{BB962C8B-B14F-4D97-AF65-F5344CB8AC3E}">
        <p14:creationId xmlns:p14="http://schemas.microsoft.com/office/powerpoint/2010/main" val="167872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050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52800"/>
            <a:ext cx="8229600" cy="1828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drzarkof56@yahoo.com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768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1336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That’s it. Any questions?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98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Fluke 115 and 77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Zeros fast, auto ranging and tough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96324"/>
            <a:ext cx="3017520" cy="4530436"/>
          </a:xfrm>
        </p:spPr>
      </p:pic>
      <p:sp>
        <p:nvSpPr>
          <p:cNvPr id="3" name="TextBox 2"/>
          <p:cNvSpPr txBox="1"/>
          <p:nvPr/>
        </p:nvSpPr>
        <p:spPr>
          <a:xfrm>
            <a:off x="0" y="2285999"/>
            <a:ext cx="1965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True RMS</a:t>
            </a:r>
          </a:p>
          <a:p>
            <a:r>
              <a:rPr lang="en-US" sz="2400" dirty="0" smtClean="0"/>
              <a:t>One handed </a:t>
            </a:r>
          </a:p>
          <a:p>
            <a:r>
              <a:rPr lang="en-US" sz="2400" dirty="0" smtClean="0"/>
              <a:t>About  $110</a:t>
            </a:r>
            <a:endParaRPr lang="en-US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687872" cy="50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0306" y="2468880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$50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17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ANENG 681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0"/>
            <a:ext cx="5105400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286000"/>
            <a:ext cx="29290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 model available</a:t>
            </a:r>
          </a:p>
          <a:p>
            <a:r>
              <a:rPr lang="en-US" sz="2400" dirty="0" smtClean="0"/>
              <a:t>Form factor of phone</a:t>
            </a:r>
          </a:p>
          <a:p>
            <a:r>
              <a:rPr lang="en-US" sz="2400" dirty="0" smtClean="0"/>
              <a:t>USB charging</a:t>
            </a:r>
          </a:p>
          <a:p>
            <a:r>
              <a:rPr lang="en-US" sz="2400" dirty="0" smtClean="0"/>
              <a:t>Excellent display</a:t>
            </a:r>
          </a:p>
          <a:p>
            <a:r>
              <a:rPr lang="en-US" sz="2400" dirty="0" smtClean="0"/>
              <a:t>Auto function</a:t>
            </a:r>
          </a:p>
          <a:p>
            <a:r>
              <a:rPr lang="en-US" sz="2400" dirty="0" smtClean="0"/>
              <a:t>Well built and sturdy</a:t>
            </a:r>
          </a:p>
          <a:p>
            <a:r>
              <a:rPr lang="en-US" sz="2400" dirty="0" smtClean="0"/>
              <a:t>$26  Best Bang/$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628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 181A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DMM with Android APP</a:t>
            </a:r>
          </a:p>
          <a:p>
            <a:r>
              <a:rPr lang="en-US" dirty="0"/>
              <a:t> </a:t>
            </a:r>
            <a:r>
              <a:rPr lang="en-US" dirty="0" smtClean="0"/>
              <a:t> via Bluetooth..</a:t>
            </a:r>
          </a:p>
          <a:p>
            <a:r>
              <a:rPr lang="en-US" dirty="0" smtClean="0"/>
              <a:t>Does remote data </a:t>
            </a:r>
          </a:p>
          <a:p>
            <a:r>
              <a:rPr lang="en-US" dirty="0"/>
              <a:t> </a:t>
            </a:r>
            <a:r>
              <a:rPr lang="en-US" dirty="0" smtClean="0"/>
              <a:t>  collection. </a:t>
            </a:r>
          </a:p>
          <a:p>
            <a:r>
              <a:rPr lang="en-US" dirty="0" smtClean="0"/>
              <a:t>About $290</a:t>
            </a:r>
          </a:p>
          <a:p>
            <a:endParaRPr lang="en-US" dirty="0"/>
          </a:p>
          <a:p>
            <a:r>
              <a:rPr lang="en-US" dirty="0" smtClean="0"/>
              <a:t>Also a cheaper model</a:t>
            </a:r>
          </a:p>
          <a:p>
            <a:r>
              <a:rPr lang="en-US" dirty="0" smtClean="0"/>
              <a:t>UT61E+ at $90</a:t>
            </a:r>
          </a:p>
          <a:p>
            <a:r>
              <a:rPr lang="en-US" dirty="0"/>
              <a:t> </a:t>
            </a:r>
            <a:r>
              <a:rPr lang="en-US" dirty="0" smtClean="0"/>
              <a:t>But no internal data logging</a:t>
            </a:r>
          </a:p>
          <a:p>
            <a:r>
              <a:rPr lang="en-US" dirty="0" smtClean="0"/>
              <a:t>Or DBm measurement.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22" y="457200"/>
            <a:ext cx="4686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71067</TotalTime>
  <Words>860</Words>
  <Application>Microsoft Office PowerPoint</Application>
  <PresentationFormat>On-screen Show (4:3)</PresentationFormat>
  <Paragraphs>315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Clarity</vt:lpstr>
      <vt:lpstr>PowerPoint Presentation</vt:lpstr>
      <vt:lpstr>    </vt:lpstr>
      <vt:lpstr>Planning</vt:lpstr>
      <vt:lpstr>MULTIMETERS</vt:lpstr>
      <vt:lpstr>They all read correctly with 50ohms</vt:lpstr>
      <vt:lpstr>You Can Keep an old Friend</vt:lpstr>
      <vt:lpstr>Fluke 115 and 77  Zeros fast, auto ranging and tough</vt:lpstr>
      <vt:lpstr> ANENG 681</vt:lpstr>
      <vt:lpstr>UT 181A</vt:lpstr>
      <vt:lpstr>Meet Pencil DMM</vt:lpstr>
      <vt:lpstr>Fluke 8840A  with 4 wire ohms  Cheap, stable and reads to .001ohm! </vt:lpstr>
      <vt:lpstr>4 Wire Ohms Measurement</vt:lpstr>
      <vt:lpstr>AC/DC clamp on ammeter UT210E </vt:lpstr>
      <vt:lpstr>Power Meter</vt:lpstr>
      <vt:lpstr>Power Meter Bird 4410A</vt:lpstr>
      <vt:lpstr>Daiwa CN801hp</vt:lpstr>
      <vt:lpstr>Newer Imported type.</vt:lpstr>
      <vt:lpstr>New Kid on the Block N-Type RF Power Meter V7 10GHz  </vt:lpstr>
      <vt:lpstr>Frequency Sources</vt:lpstr>
      <vt:lpstr>PowerPoint Presentation</vt:lpstr>
      <vt:lpstr>GPS Source with display</vt:lpstr>
      <vt:lpstr>Signal Generators</vt:lpstr>
      <vt:lpstr>Elecraft XG3 Signal Generator</vt:lpstr>
      <vt:lpstr>HP8642A/B DC to 2GHz generator</vt:lpstr>
      <vt:lpstr>Agilent 8647/48 A-D</vt:lpstr>
      <vt:lpstr>WB-SG1      $168  You will also need an external attenuator  $50-100</vt:lpstr>
      <vt:lpstr>External Attenuators</vt:lpstr>
      <vt:lpstr>Spectrum Analyzers</vt:lpstr>
      <vt:lpstr> Tiny SA Ultra</vt:lpstr>
      <vt:lpstr>3KHz vs 300Hz RBW</vt:lpstr>
      <vt:lpstr>Block Diagram</vt:lpstr>
      <vt:lpstr>Tiny SA Ultra Inside</vt:lpstr>
      <vt:lpstr>Anritsu MT8212B</vt:lpstr>
      <vt:lpstr>MT8212b Screen</vt:lpstr>
      <vt:lpstr>Anritsu MS2712E  9Kc to 4GHz</vt:lpstr>
      <vt:lpstr>Anritsu m2712E Screen</vt:lpstr>
      <vt:lpstr>Oscilloscope</vt:lpstr>
      <vt:lpstr>Excellent  100MHz  scope &lt;$100</vt:lpstr>
      <vt:lpstr>Rigol DHO802</vt:lpstr>
      <vt:lpstr>Counter</vt:lpstr>
      <vt:lpstr>PowerPoint Presentation</vt:lpstr>
      <vt:lpstr>Miscellaneous</vt:lpstr>
      <vt:lpstr>LCR Meter DE 5000</vt:lpstr>
      <vt:lpstr>MESR 100 v2  ESR Meter</vt:lpstr>
      <vt:lpstr>SV34401 VNA</vt:lpstr>
      <vt:lpstr>NanoVNA-F   Double check the calibration load</vt:lpstr>
      <vt:lpstr> Resistance vs.   Return Loss </vt:lpstr>
      <vt:lpstr>PowerPoint Presentation</vt:lpstr>
      <vt:lpstr>PowerPoint Presentation</vt:lpstr>
      <vt:lpstr>VNA Resources</vt:lpstr>
      <vt:lpstr>Calibrators</vt:lpstr>
      <vt:lpstr>RCL Box</vt:lpstr>
      <vt:lpstr>RCL Box Cal Data</vt:lpstr>
      <vt:lpstr>Find yourself a resistance standard</vt:lpstr>
      <vt:lpstr>Make your Own</vt:lpstr>
      <vt:lpstr>Calibration Data</vt:lpstr>
      <vt:lpstr>Voltage Source</vt:lpstr>
      <vt:lpstr>Cheaper- 4 Output</vt:lpstr>
      <vt:lpstr>Good Design</vt:lpstr>
      <vt:lpstr>Save your eyes,  do better work  Koolertron 4.3” screen $70</vt:lpstr>
      <vt:lpstr>Contact Info</vt:lpstr>
      <vt:lpstr>That’s it. Any questions?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Test Gear for Hams</dc:title>
  <dc:creator>Doug</dc:creator>
  <cp:lastModifiedBy>Doug Millar</cp:lastModifiedBy>
  <cp:revision>154</cp:revision>
  <dcterms:created xsi:type="dcterms:W3CDTF">2019-12-04T00:38:31Z</dcterms:created>
  <dcterms:modified xsi:type="dcterms:W3CDTF">2024-04-03T04:58:54Z</dcterms:modified>
</cp:coreProperties>
</file>